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4" r:id="rId1"/>
  </p:sldMasterIdLst>
  <p:notesMasterIdLst>
    <p:notesMasterId r:id="rId26"/>
  </p:notesMasterIdLst>
  <p:sldIdLst>
    <p:sldId id="256" r:id="rId2"/>
    <p:sldId id="257" r:id="rId3"/>
    <p:sldId id="259" r:id="rId4"/>
    <p:sldId id="262" r:id="rId5"/>
    <p:sldId id="258" r:id="rId6"/>
    <p:sldId id="260" r:id="rId7"/>
    <p:sldId id="264" r:id="rId8"/>
    <p:sldId id="265" r:id="rId9"/>
    <p:sldId id="266" r:id="rId10"/>
    <p:sldId id="278" r:id="rId11"/>
    <p:sldId id="279" r:id="rId12"/>
    <p:sldId id="280" r:id="rId13"/>
    <p:sldId id="267" r:id="rId14"/>
    <p:sldId id="261" r:id="rId15"/>
    <p:sldId id="272" r:id="rId16"/>
    <p:sldId id="271" r:id="rId17"/>
    <p:sldId id="268" r:id="rId18"/>
    <p:sldId id="269" r:id="rId19"/>
    <p:sldId id="270" r:id="rId20"/>
    <p:sldId id="273" r:id="rId21"/>
    <p:sldId id="274" r:id="rId22"/>
    <p:sldId id="275" r:id="rId23"/>
    <p:sldId id="276" r:id="rId24"/>
    <p:sldId id="277"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780" autoAdjust="0"/>
  </p:normalViewPr>
  <p:slideViewPr>
    <p:cSldViewPr snapToGrid="0">
      <p:cViewPr varScale="1">
        <p:scale>
          <a:sx n="76" d="100"/>
          <a:sy n="76" d="100"/>
        </p:scale>
        <p:origin x="1642"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c14ef52d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my name is Dana </a:t>
            </a:r>
            <a:r>
              <a:rPr lang="en-US" dirty="0" err="1"/>
              <a:t>Zhetesova</a:t>
            </a:r>
            <a:r>
              <a:rPr lang="en-US" dirty="0"/>
              <a:t>. Today I will present my work in studying micro RNA and matrix RNA expression in fiber formation in flax, which I did with my supervisor - Aleksandr </a:t>
            </a:r>
            <a:r>
              <a:rPr lang="en-US" dirty="0" err="1"/>
              <a:t>Tkachenko</a:t>
            </a:r>
            <a:r>
              <a:rPr lang="en-US" dirty="0"/>
              <a:t>.</a:t>
            </a:r>
            <a:endParaRPr dirty="0"/>
          </a:p>
        </p:txBody>
      </p:sp>
      <p:sp>
        <p:nvSpPr>
          <p:cNvPr id="79" name="Google Shape;79;g1c14ef52d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en-US" dirty="0"/>
              <a:t>Here are pathways for red cluster and it is directly regulating development of xylem or phloem tissue development, especially cytoskeleton, probably during cell differentiation cycle. </a:t>
            </a:r>
          </a:p>
        </p:txBody>
      </p:sp>
    </p:spTree>
    <p:extLst>
      <p:ext uri="{BB962C8B-B14F-4D97-AF65-F5344CB8AC3E}">
        <p14:creationId xmlns:p14="http://schemas.microsoft.com/office/powerpoint/2010/main" val="213833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en-US" dirty="0"/>
              <a:t>Here you can see pathways proposed for blue cluster. Notice, please, that we have a lot of microtube motor activity. This is a very interesting result, because kinesin, tubulin and microtubes are molecules, which interacts with each other during the process of cell wall development.</a:t>
            </a:r>
          </a:p>
          <a:p>
            <a:pPr marL="158750" indent="0">
              <a:buNone/>
            </a:pPr>
            <a:endParaRPr lang="en-US" dirty="0"/>
          </a:p>
        </p:txBody>
      </p:sp>
    </p:spTree>
    <p:extLst>
      <p:ext uri="{BB962C8B-B14F-4D97-AF65-F5344CB8AC3E}">
        <p14:creationId xmlns:p14="http://schemas.microsoft.com/office/powerpoint/2010/main" val="286809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en-US" dirty="0"/>
              <a:t>On the left picture we see kinesins walking along microtubule to the apoplast with cortical microtubules which is main cell wall molecule, and it plays essential roles in determining cell shape and function.</a:t>
            </a:r>
          </a:p>
          <a:p>
            <a:pPr marL="158750" indent="0">
              <a:buNone/>
            </a:pPr>
            <a:r>
              <a:rPr lang="en-US" dirty="0"/>
              <a:t>And on the right picture we see how microtubules affect the direction of cell wall growth.</a:t>
            </a:r>
          </a:p>
        </p:txBody>
      </p:sp>
    </p:spTree>
    <p:extLst>
      <p:ext uri="{BB962C8B-B14F-4D97-AF65-F5344CB8AC3E}">
        <p14:creationId xmlns:p14="http://schemas.microsoft.com/office/powerpoint/2010/main" val="2687269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en-US" dirty="0"/>
              <a:t>To conclude my work I will say.</a:t>
            </a:r>
          </a:p>
          <a:p>
            <a:pPr marL="158750" indent="0">
              <a:buNone/>
            </a:pPr>
            <a:r>
              <a:rPr lang="en-US" dirty="0"/>
              <a:t>I have checked whether predicted targets for micro RNA by complementarity are true and it appears that they aren’t.</a:t>
            </a:r>
          </a:p>
          <a:p>
            <a:pPr marL="158750" indent="0">
              <a:buNone/>
            </a:pPr>
            <a:r>
              <a:rPr lang="en-US" dirty="0"/>
              <a:t>I have provided micro RNA phylogenetic analysis and put new microRNAs into existing gene families and suspected some of them to be repeats of existing micro RNA.</a:t>
            </a:r>
          </a:p>
          <a:p>
            <a:pPr marL="158750" indent="0">
              <a:buNone/>
            </a:pPr>
            <a:r>
              <a:rPr lang="en-US" dirty="0"/>
              <a:t>I did the Pathway analysis and now we can propose that some of microRNAs are participating in interesting inner cellular processes, and some of them are directly related to intrusive cell walls elongation.</a:t>
            </a:r>
          </a:p>
        </p:txBody>
      </p:sp>
    </p:spTree>
    <p:extLst>
      <p:ext uri="{BB962C8B-B14F-4D97-AF65-F5344CB8AC3E}">
        <p14:creationId xmlns:p14="http://schemas.microsoft.com/office/powerpoint/2010/main" val="1429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c14ef52df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your time!</a:t>
            </a:r>
            <a:endParaRPr dirty="0"/>
          </a:p>
        </p:txBody>
      </p:sp>
      <p:sp>
        <p:nvSpPr>
          <p:cNvPr id="116" name="Google Shape;116;g1c14ef52df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2679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en-US" dirty="0"/>
              <a:t>Dendrogram </a:t>
            </a:r>
            <a:r>
              <a:rPr lang="en-US" dirty="0" err="1"/>
              <a:t>geatmap</a:t>
            </a:r>
            <a:endParaRPr lang="en-US" dirty="0"/>
          </a:p>
        </p:txBody>
      </p:sp>
    </p:spTree>
    <p:extLst>
      <p:ext uri="{BB962C8B-B14F-4D97-AF65-F5344CB8AC3E}">
        <p14:creationId xmlns:p14="http://schemas.microsoft.com/office/powerpoint/2010/main" val="3648908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299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en-US" dirty="0"/>
              <a:t>Blue all</a:t>
            </a:r>
          </a:p>
        </p:txBody>
      </p:sp>
    </p:spTree>
    <p:extLst>
      <p:ext uri="{BB962C8B-B14F-4D97-AF65-F5344CB8AC3E}">
        <p14:creationId xmlns:p14="http://schemas.microsoft.com/office/powerpoint/2010/main" val="2148648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en-US" dirty="0"/>
              <a:t>Blue top 580</a:t>
            </a:r>
          </a:p>
        </p:txBody>
      </p:sp>
    </p:spTree>
    <p:extLst>
      <p:ext uri="{BB962C8B-B14F-4D97-AF65-F5344CB8AC3E}">
        <p14:creationId xmlns:p14="http://schemas.microsoft.com/office/powerpoint/2010/main" val="40022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c14ef52df8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solidFill>
                  <a:schemeClr val="dk1"/>
                </a:solidFill>
              </a:rPr>
              <a:t>Flax is a widely used industrial agriculture mainly because of phloem fibers. Our attention is was drawn to the poorly studied process of a intrusive elongation, a key stage in fiber development. A comparison of the expression between phloem fibers at different developmental stages, and parenchyma and xylem tissues is characterizing for pathways of processes in this stage.</a:t>
            </a:r>
            <a:endParaRPr dirty="0"/>
          </a:p>
        </p:txBody>
      </p:sp>
      <p:sp>
        <p:nvSpPr>
          <p:cNvPr id="86" name="Google Shape;86;g1c14ef52df8_0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en-US" dirty="0"/>
              <a:t>Red all</a:t>
            </a:r>
          </a:p>
        </p:txBody>
      </p:sp>
    </p:spTree>
    <p:extLst>
      <p:ext uri="{BB962C8B-B14F-4D97-AF65-F5344CB8AC3E}">
        <p14:creationId xmlns:p14="http://schemas.microsoft.com/office/powerpoint/2010/main" val="1418357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c14ef52df8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In the beginning there was provided RNA </a:t>
            </a:r>
            <a:r>
              <a:rPr lang="en-US" dirty="0"/>
              <a:t>high-throughput sequencing</a:t>
            </a:r>
            <a:r>
              <a:rPr lang="en-US" dirty="0">
                <a:solidFill>
                  <a:schemeClr val="dk1"/>
                </a:solidFill>
              </a:rPr>
              <a:t> from different cell types in different plant tissues during different developmental stages.</a:t>
            </a:r>
            <a:endParaRPr dirty="0">
              <a:solidFill>
                <a:schemeClr val="dk1"/>
              </a:solidFill>
            </a:endParaRPr>
          </a:p>
        </p:txBody>
      </p:sp>
      <p:sp>
        <p:nvSpPr>
          <p:cNvPr id="101" name="Google Shape;101;g1c14ef52df8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en-US" dirty="0"/>
              <a:t>My work is an extension</a:t>
            </a:r>
            <a:r>
              <a:rPr lang="ru-RU" dirty="0"/>
              <a:t> </a:t>
            </a:r>
            <a:r>
              <a:rPr lang="en-US" dirty="0"/>
              <a:t>of already published work and some unpublished parts. </a:t>
            </a:r>
          </a:p>
          <a:p>
            <a:pPr marL="158750" indent="0">
              <a:buNone/>
            </a:pPr>
            <a:endParaRPr lang="ru-RU" dirty="0"/>
          </a:p>
          <a:p>
            <a:pPr marL="158750" indent="0">
              <a:buNone/>
            </a:pPr>
            <a:r>
              <a:rPr lang="en-US" dirty="0"/>
              <a:t>In the article the RNA-seq and miRNA-seq Data Analysis, Differential Expression Analysis and Hierarchical Clustering of Samples and miRNAs were done. Also, Flax miRNA Targets were Computationally Predicted using </a:t>
            </a:r>
            <a:r>
              <a:rPr lang="en-US" dirty="0" err="1"/>
              <a:t>psRNATarget</a:t>
            </a:r>
            <a:r>
              <a:rPr lang="en-US" dirty="0"/>
              <a:t>.</a:t>
            </a:r>
            <a:endParaRPr lang="ru-RU" dirty="0"/>
          </a:p>
          <a:p>
            <a:pPr marL="158750" indent="0">
              <a:buNone/>
            </a:pPr>
            <a:endParaRPr lang="en-US" dirty="0"/>
          </a:p>
          <a:p>
            <a:pPr marL="158750" indent="0">
              <a:buNone/>
            </a:pPr>
            <a:r>
              <a:rPr lang="en-US" dirty="0"/>
              <a:t>In not published was done the following. My supervisor gave me miRNA target predictions from </a:t>
            </a:r>
            <a:r>
              <a:rPr lang="en-US" dirty="0" err="1"/>
              <a:t>carringtonlab</a:t>
            </a:r>
            <a:r>
              <a:rPr lang="en-US" dirty="0"/>
              <a:t>/</a:t>
            </a:r>
            <a:r>
              <a:rPr lang="en-US" dirty="0" err="1"/>
              <a:t>TargetFinder</a:t>
            </a:r>
            <a:r>
              <a:rPr lang="en-US" dirty="0"/>
              <a:t> and correlation of expression of clustered mRNA and micro RNA. Also, I was provided with the initial expression data with samples and annotations.</a:t>
            </a:r>
          </a:p>
          <a:p>
            <a:pPr marL="158750" indent="0">
              <a:buNone/>
            </a:pPr>
            <a:endParaRPr lang="en-US" dirty="0"/>
          </a:p>
          <a:p>
            <a:pPr marL="158750" indent="0">
              <a:buNone/>
            </a:pPr>
            <a:r>
              <a:rPr lang="en-US" dirty="0"/>
              <a:t>Here we see a correlation heatmap between micro RNA and their regulated mRNA clusters.</a:t>
            </a:r>
          </a:p>
        </p:txBody>
      </p:sp>
    </p:spTree>
    <p:extLst>
      <p:ext uri="{BB962C8B-B14F-4D97-AF65-F5344CB8AC3E}">
        <p14:creationId xmlns:p14="http://schemas.microsoft.com/office/powerpoint/2010/main" val="248493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c14ef52df8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t>
            </a:r>
            <a:r>
              <a:rPr lang="ru" dirty="0"/>
              <a:t>he main aim is in attempt to study something new in process of </a:t>
            </a:r>
            <a:r>
              <a:rPr lang="en-US" dirty="0"/>
              <a:t>flax phloem </a:t>
            </a:r>
            <a:r>
              <a:rPr lang="ru" dirty="0"/>
              <a:t>phiber</a:t>
            </a:r>
            <a:r>
              <a:rPr lang="en-US" dirty="0"/>
              <a:t> intrusive elongation and how micro RNA manages it.</a:t>
            </a:r>
          </a:p>
          <a:p>
            <a:pPr marL="0" lvl="0" indent="0" algn="l" rtl="0">
              <a:spcBef>
                <a:spcPts val="0"/>
              </a:spcBef>
              <a:spcAft>
                <a:spcPts val="0"/>
              </a:spcAft>
              <a:buNone/>
            </a:pPr>
            <a:endParaRPr dirty="0"/>
          </a:p>
          <a:p>
            <a:pPr marL="0" lvl="0" indent="0" algn="l" rtl="0">
              <a:spcBef>
                <a:spcPts val="0"/>
              </a:spcBef>
              <a:spcAft>
                <a:spcPts val="0"/>
              </a:spcAft>
              <a:buNone/>
            </a:pPr>
            <a:r>
              <a:rPr lang="en-US" dirty="0"/>
              <a:t>Tasks</a:t>
            </a:r>
            <a:r>
              <a:rPr lang="ru" dirty="0"/>
              <a:t> are:</a:t>
            </a:r>
            <a:endParaRPr lang="en-US" dirty="0"/>
          </a:p>
          <a:p>
            <a:pPr marL="457200" lvl="0" indent="-342900" algn="l" rtl="0">
              <a:lnSpc>
                <a:spcPct val="100000"/>
              </a:lnSpc>
              <a:spcBef>
                <a:spcPts val="0"/>
              </a:spcBef>
              <a:spcAft>
                <a:spcPts val="0"/>
              </a:spcAft>
              <a:buSzPts val="1800"/>
              <a:buAutoNum type="arabicParenR"/>
            </a:pPr>
            <a:r>
              <a:rPr lang="en-US" sz="1100" dirty="0">
                <a:solidFill>
                  <a:schemeClr val="dk1"/>
                </a:solidFill>
              </a:rPr>
              <a:t>Study existing results and methods</a:t>
            </a:r>
          </a:p>
          <a:p>
            <a:pPr marL="457200" lvl="0" indent="-342900" algn="l" rtl="0">
              <a:lnSpc>
                <a:spcPct val="100000"/>
              </a:lnSpc>
              <a:spcBef>
                <a:spcPts val="0"/>
              </a:spcBef>
              <a:spcAft>
                <a:spcPts val="0"/>
              </a:spcAft>
              <a:buSzPts val="1800"/>
              <a:buAutoNum type="arabicParenR"/>
            </a:pPr>
            <a:r>
              <a:rPr lang="en-US" sz="1100" dirty="0">
                <a:solidFill>
                  <a:schemeClr val="dk1"/>
                </a:solidFill>
              </a:rPr>
              <a:t>Check results of the prediction of downregulated target genes for miRNA using correlation</a:t>
            </a:r>
            <a:br>
              <a:rPr lang="en-US" sz="1100" dirty="0">
                <a:solidFill>
                  <a:schemeClr val="dk1"/>
                </a:solidFill>
              </a:rPr>
            </a:br>
            <a:r>
              <a:rPr lang="en-US" sz="1100" dirty="0">
                <a:solidFill>
                  <a:srgbClr val="7030A0"/>
                </a:solidFill>
              </a:rPr>
              <a:t>(</a:t>
            </a:r>
            <a:r>
              <a:rPr lang="en-US" sz="1100" dirty="0" err="1">
                <a:solidFill>
                  <a:srgbClr val="7030A0"/>
                </a:solidFill>
              </a:rPr>
              <a:t>targetFinder</a:t>
            </a:r>
            <a:r>
              <a:rPr lang="en-US" sz="1100" dirty="0">
                <a:solidFill>
                  <a:srgbClr val="7030A0"/>
                </a:solidFill>
              </a:rPr>
              <a:t> /vs/ correlation: does mRNA match?)</a:t>
            </a:r>
          </a:p>
          <a:p>
            <a:pPr marL="457200" lvl="0" indent="-342900" algn="l" rtl="0">
              <a:lnSpc>
                <a:spcPct val="100000"/>
              </a:lnSpc>
              <a:spcBef>
                <a:spcPts val="0"/>
              </a:spcBef>
              <a:spcAft>
                <a:spcPts val="0"/>
              </a:spcAft>
              <a:buSzPts val="1800"/>
              <a:buAutoNum type="arabicParenR"/>
            </a:pPr>
            <a:r>
              <a:rPr lang="en-US" sz="1100" dirty="0">
                <a:solidFill>
                  <a:schemeClr val="dk1"/>
                </a:solidFill>
              </a:rPr>
              <a:t>Phylogenetic analysis of miRNA</a:t>
            </a:r>
            <a:br>
              <a:rPr lang="en-US" sz="1100" dirty="0">
                <a:solidFill>
                  <a:schemeClr val="dk1"/>
                </a:solidFill>
              </a:rPr>
            </a:br>
            <a:r>
              <a:rPr lang="en-US" sz="1100" dirty="0">
                <a:solidFill>
                  <a:srgbClr val="7030A0"/>
                </a:solidFill>
              </a:rPr>
              <a:t>(new -&gt; to existing families)</a:t>
            </a:r>
          </a:p>
          <a:p>
            <a:pPr marL="457200" lvl="0" indent="-342900" algn="l" rtl="0">
              <a:lnSpc>
                <a:spcPct val="100000"/>
              </a:lnSpc>
              <a:spcBef>
                <a:spcPts val="0"/>
              </a:spcBef>
              <a:spcAft>
                <a:spcPts val="0"/>
              </a:spcAft>
              <a:buSzPts val="1800"/>
              <a:buAutoNum type="arabicParenR"/>
            </a:pPr>
            <a:r>
              <a:rPr lang="en-US" sz="1100" dirty="0">
                <a:solidFill>
                  <a:schemeClr val="dk1"/>
                </a:solidFill>
              </a:rPr>
              <a:t>Perform pathway analysis for miRNA</a:t>
            </a:r>
            <a:br>
              <a:rPr lang="en-US" sz="1100" dirty="0">
                <a:solidFill>
                  <a:schemeClr val="dk1"/>
                </a:solidFill>
              </a:rPr>
            </a:br>
            <a:r>
              <a:rPr lang="en-US" sz="1100" dirty="0">
                <a:solidFill>
                  <a:srgbClr val="7030A0"/>
                </a:solidFill>
              </a:rPr>
              <a:t>(does miRNA participate in cell wall elongation pathway?)</a:t>
            </a:r>
          </a:p>
        </p:txBody>
      </p:sp>
      <p:sp>
        <p:nvSpPr>
          <p:cNvPr id="94" name="Google Shape;94;g1c14ef52df8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c14ef52df8_0_1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rPr>
              <a:t>Almost all project was done in R script using libraries these libraries and some methods. As results I received plots and tables of data, which I tried to analyze and make some conclusions.</a:t>
            </a:r>
          </a:p>
        </p:txBody>
      </p:sp>
      <p:sp>
        <p:nvSpPr>
          <p:cNvPr id="109" name="Google Shape;109;g1c14ef52df8_0_1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 me remind you, we had a correlation heatmap between micro RNA and their regulated mRNA clusters.</a:t>
            </a:r>
          </a:p>
          <a:p>
            <a:pPr marL="158750" indent="0">
              <a:buNone/>
            </a:pPr>
            <a:endParaRPr lang="en-US" dirty="0"/>
          </a:p>
          <a:p>
            <a:pPr marL="158750" indent="0">
              <a:buNone/>
            </a:pPr>
            <a:r>
              <a:rPr lang="en-US" dirty="0" err="1"/>
              <a:t>TargetFinder</a:t>
            </a:r>
            <a:r>
              <a:rPr lang="en-US" dirty="0"/>
              <a:t> results almost didn’t match with this correlation. I used only statistically significant down-regulated clusters. There were not many matches, so I reduced correlated pairs to only those mRNA which were predicted by </a:t>
            </a:r>
            <a:r>
              <a:rPr lang="en-US" dirty="0" err="1"/>
              <a:t>TargetFinder</a:t>
            </a:r>
            <a:r>
              <a:rPr lang="en-US" dirty="0"/>
              <a:t>.</a:t>
            </a:r>
          </a:p>
          <a:p>
            <a:pPr marL="158750" indent="0">
              <a:buNone/>
            </a:pPr>
            <a:r>
              <a:rPr lang="en-US" dirty="0"/>
              <a:t>On the first picture you can see counts of intersections by micro RNAs colored with </a:t>
            </a:r>
            <a:r>
              <a:rPr lang="en-US" dirty="0" err="1"/>
              <a:t>jaccard</a:t>
            </a:r>
            <a:r>
              <a:rPr lang="en-US" dirty="0"/>
              <a:t> intersection index. On the second picture it is just </a:t>
            </a:r>
            <a:r>
              <a:rPr lang="en-US" dirty="0" err="1"/>
              <a:t>jaccard</a:t>
            </a:r>
            <a:r>
              <a:rPr lang="en-US" dirty="0"/>
              <a:t> index.</a:t>
            </a:r>
          </a:p>
          <a:p>
            <a:pPr marL="158750" indent="0">
              <a:buNone/>
            </a:pPr>
            <a:r>
              <a:rPr lang="en-US" dirty="0"/>
              <a:t>There were 110 micro RNA and only 22 of them had not zero but close to it intersections and quite low </a:t>
            </a:r>
            <a:r>
              <a:rPr lang="en-US" dirty="0" err="1"/>
              <a:t>jaccard</a:t>
            </a:r>
            <a:r>
              <a:rPr lang="en-US" dirty="0"/>
              <a:t> index.</a:t>
            </a:r>
          </a:p>
          <a:p>
            <a:pPr marL="158750" indent="0">
              <a:buNone/>
            </a:pPr>
            <a:r>
              <a:rPr lang="en-US" dirty="0"/>
              <a:t>This means that using only set of probable to predict mRNA </a:t>
            </a:r>
            <a:r>
              <a:rPr lang="en-US" dirty="0" err="1"/>
              <a:t>TargetFinder</a:t>
            </a:r>
            <a:r>
              <a:rPr lang="en-US" dirty="0"/>
              <a:t> didn’t predict almost anything what was sequenced and correlated from the experiment.</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TargetFinder</a:t>
            </a:r>
            <a:r>
              <a:rPr lang="en-US" dirty="0"/>
              <a:t> use complementary for its’ predictions, and in the article which was published </a:t>
            </a:r>
            <a:r>
              <a:rPr lang="en-US" b="0" i="0" dirty="0">
                <a:solidFill>
                  <a:srgbClr val="006699"/>
                </a:solidFill>
                <a:effectLst/>
                <a:latin typeface="-apple-system"/>
              </a:rPr>
              <a:t>05 January 2023 in Nature Chemistry by Maxim P. Nikitin it was said that micro RNA can regulate non-complimentary genes. May be this is why complimentary predictions didn’t match expected correlation.</a:t>
            </a:r>
            <a:endParaRPr lang="en-US" dirty="0"/>
          </a:p>
        </p:txBody>
      </p:sp>
    </p:spTree>
    <p:extLst>
      <p:ext uri="{BB962C8B-B14F-4D97-AF65-F5344CB8AC3E}">
        <p14:creationId xmlns:p14="http://schemas.microsoft.com/office/powerpoint/2010/main" val="3034645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en-US" dirty="0"/>
              <a:t>I have created phylogenetic tree of sequenced miRNA and divided it on modules using gene families. As you can see, new micro RNA (red labels) are distributed among gene families. I have checked pairs with the least distance between them (tree was computed using </a:t>
            </a:r>
            <a:r>
              <a:rPr lang="en-US" dirty="0" err="1"/>
              <a:t>bionjs</a:t>
            </a:r>
            <a:r>
              <a:rPr lang="en-US" dirty="0"/>
              <a:t> </a:t>
            </a:r>
            <a:r>
              <a:rPr lang="en-US" dirty="0" err="1"/>
              <a:t>algorythm</a:t>
            </a:r>
            <a:r>
              <a:rPr lang="en-US" dirty="0"/>
              <a:t>), and I suspect them as duplicates of existing micro RNA (you can see them as 5 pairs in the table).</a:t>
            </a:r>
          </a:p>
          <a:p>
            <a:pPr marL="158750" indent="0">
              <a:buNone/>
            </a:pPr>
            <a:endParaRPr lang="en-US" dirty="0"/>
          </a:p>
          <a:p>
            <a:pPr marL="158750" indent="0">
              <a:buNone/>
            </a:pPr>
            <a:r>
              <a:rPr lang="en-US" dirty="0"/>
              <a:t>Other ones have a potential to be not duplicates but in family of existing micro RNA. Also, they are not annotated for model organism, so they might be flax specific micro RNA.</a:t>
            </a:r>
          </a:p>
          <a:p>
            <a:pPr marL="158750" indent="0">
              <a:buNone/>
            </a:pPr>
            <a:endParaRPr lang="en-US" dirty="0"/>
          </a:p>
          <a:p>
            <a:pPr marL="158750" indent="0">
              <a:buNone/>
            </a:pPr>
            <a:r>
              <a:rPr lang="en-US" dirty="0"/>
              <a:t>There are 23 families, and there are new scaffolds in almost all of them.</a:t>
            </a:r>
          </a:p>
        </p:txBody>
      </p:sp>
    </p:spTree>
    <p:extLst>
      <p:ext uri="{BB962C8B-B14F-4D97-AF65-F5344CB8AC3E}">
        <p14:creationId xmlns:p14="http://schemas.microsoft.com/office/powerpoint/2010/main" val="102401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en-US" dirty="0"/>
              <a:t>Using top statistically significant downregulated clusters of matrix RNA.</a:t>
            </a:r>
          </a:p>
          <a:p>
            <a:pPr marL="158750" indent="0">
              <a:buNone/>
            </a:pPr>
            <a:r>
              <a:rPr lang="en-US" dirty="0"/>
              <a:t>From them I got about top ~200 genes by Median Absolute Deviation (It was necessary because results were more exact results and narrow processes).</a:t>
            </a:r>
          </a:p>
          <a:p>
            <a:pPr marL="158750" indent="0">
              <a:buNone/>
            </a:pPr>
            <a:r>
              <a:rPr lang="en-US" dirty="0"/>
              <a:t>I mapped them to Entrez gene accession number and used them for pathway analysis based on Arabidopsis pathway processes with g Profiler.</a:t>
            </a:r>
          </a:p>
          <a:p>
            <a:pPr marL="158750" indent="0">
              <a:buNone/>
            </a:pPr>
            <a:endParaRPr lang="en-US" dirty="0"/>
          </a:p>
          <a:p>
            <a:pPr marL="158750" indent="0">
              <a:buNone/>
            </a:pPr>
            <a:r>
              <a:rPr lang="en-US" dirty="0"/>
              <a:t>Scaffolds are quite distant on phylogenetic tree from these micro RNAs and belong to different families.</a:t>
            </a:r>
          </a:p>
          <a:p>
            <a:pPr marL="158750" indent="0">
              <a:buNone/>
            </a:pPr>
            <a:r>
              <a:rPr lang="en-US" dirty="0"/>
              <a:t>That means they are new members of the same pathway as these families.</a:t>
            </a:r>
          </a:p>
        </p:txBody>
      </p:sp>
    </p:spTree>
    <p:extLst>
      <p:ext uri="{BB962C8B-B14F-4D97-AF65-F5344CB8AC3E}">
        <p14:creationId xmlns:p14="http://schemas.microsoft.com/office/powerpoint/2010/main" val="2495845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p:nvPr/>
        </p:nvSpPr>
        <p:spPr>
          <a:xfrm>
            <a:off x="5098416" y="490274"/>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13"/>
          <p:cNvSpPr txBox="1"/>
          <p:nvPr/>
        </p:nvSpPr>
        <p:spPr>
          <a:xfrm>
            <a:off x="5910801" y="427239"/>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13"/>
          <p:cNvSpPr txBox="1"/>
          <p:nvPr/>
        </p:nvSpPr>
        <p:spPr>
          <a:xfrm>
            <a:off x="5098416" y="490274"/>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3"/>
          <p:cNvSpPr txBox="1"/>
          <p:nvPr/>
        </p:nvSpPr>
        <p:spPr>
          <a:xfrm>
            <a:off x="5910801" y="427239"/>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13"/>
          <p:cNvSpPr txBox="1">
            <a:spLocks noGrp="1"/>
          </p:cNvSpPr>
          <p:nvPr>
            <p:ph type="title"/>
          </p:nvPr>
        </p:nvSpPr>
        <p:spPr>
          <a:xfrm>
            <a:off x="457200" y="306435"/>
            <a:ext cx="6824400" cy="5274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3200"/>
              <a:buFont typeface="Arial"/>
              <a:buNone/>
              <a:defRPr sz="3200">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457199" y="1040162"/>
            <a:ext cx="8389200" cy="3735000"/>
          </a:xfrm>
          <a:prstGeom prst="rect">
            <a:avLst/>
          </a:prstGeom>
          <a:noFill/>
          <a:ln>
            <a:noFill/>
          </a:ln>
        </p:spPr>
        <p:txBody>
          <a:bodyPr spcFirstLastPara="1" wrap="square" lIns="91425" tIns="45700" rIns="91425" bIns="45700" anchor="t" anchorCtr="0">
            <a:normAutofit/>
          </a:bodyPr>
          <a:lstStyle>
            <a:lvl1pPr marL="457200" lvl="0" indent="-228600" algn="l" rtl="0">
              <a:spcBef>
                <a:spcPts val="400"/>
              </a:spcBef>
              <a:spcAft>
                <a:spcPts val="0"/>
              </a:spcAft>
              <a:buClr>
                <a:schemeClr val="dk1"/>
              </a:buClr>
              <a:buSzPts val="2000"/>
              <a:buFont typeface="Arial"/>
              <a:buNone/>
              <a:defRPr sz="2000" b="0">
                <a:latin typeface="Arial"/>
                <a:ea typeface="Arial"/>
                <a:cs typeface="Arial"/>
                <a:sym typeface="Arial"/>
              </a:defRPr>
            </a:lvl1pPr>
            <a:lvl2pPr marL="914400" lvl="1" indent="-228600" algn="l" rtl="0">
              <a:spcBef>
                <a:spcPts val="1200"/>
              </a:spcBef>
              <a:spcAft>
                <a:spcPts val="0"/>
              </a:spcAft>
              <a:buClr>
                <a:schemeClr val="dk1"/>
              </a:buClr>
              <a:buSzPts val="2400"/>
              <a:buFont typeface="Arial"/>
              <a:buNone/>
              <a:defRPr sz="2400"/>
            </a:lvl2pPr>
            <a:lvl3pPr marL="1371600" lvl="2" indent="-228600" algn="l" rtl="0">
              <a:spcBef>
                <a:spcPts val="1200"/>
              </a:spcBef>
              <a:spcAft>
                <a:spcPts val="0"/>
              </a:spcAft>
              <a:buClr>
                <a:schemeClr val="dk1"/>
              </a:buClr>
              <a:buSzPts val="2000"/>
              <a:buFont typeface="Arial"/>
              <a:buNone/>
              <a:defRPr sz="2000"/>
            </a:lvl3pPr>
            <a:lvl4pPr marL="1828800" lvl="3" indent="-228600" algn="l" rtl="0">
              <a:spcBef>
                <a:spcPts val="1200"/>
              </a:spcBef>
              <a:spcAft>
                <a:spcPts val="0"/>
              </a:spcAft>
              <a:buClr>
                <a:schemeClr val="dk1"/>
              </a:buClr>
              <a:buSzPts val="1800"/>
              <a:buFont typeface="Arial"/>
              <a:buNone/>
              <a:defRPr sz="1800"/>
            </a:lvl4pPr>
            <a:lvl5pPr marL="2286000" lvl="4" indent="-228600" algn="l" rtl="0">
              <a:spcBef>
                <a:spcPts val="1200"/>
              </a:spcBef>
              <a:spcAft>
                <a:spcPts val="0"/>
              </a:spcAft>
              <a:buClr>
                <a:schemeClr val="dk1"/>
              </a:buClr>
              <a:buSzPts val="1800"/>
              <a:buFont typeface="Arial"/>
              <a:buNone/>
              <a:defRPr sz="1800"/>
            </a:lvl5pPr>
            <a:lvl6pPr marL="2743200" lvl="5" indent="-342900" algn="l" rtl="0">
              <a:spcBef>
                <a:spcPts val="1200"/>
              </a:spcBef>
              <a:spcAft>
                <a:spcPts val="0"/>
              </a:spcAft>
              <a:buClr>
                <a:schemeClr val="dk1"/>
              </a:buClr>
              <a:buSzPts val="1800"/>
              <a:buChar char="■"/>
              <a:defRPr sz="1800"/>
            </a:lvl6pPr>
            <a:lvl7pPr marL="3200400" lvl="6" indent="-342900" algn="l" rtl="0">
              <a:spcBef>
                <a:spcPts val="1200"/>
              </a:spcBef>
              <a:spcAft>
                <a:spcPts val="0"/>
              </a:spcAft>
              <a:buClr>
                <a:schemeClr val="dk1"/>
              </a:buClr>
              <a:buSzPts val="1800"/>
              <a:buChar char="●"/>
              <a:defRPr sz="1800"/>
            </a:lvl7pPr>
            <a:lvl8pPr marL="3657600" lvl="7" indent="-342900" algn="l" rtl="0">
              <a:spcBef>
                <a:spcPts val="1200"/>
              </a:spcBef>
              <a:spcAft>
                <a:spcPts val="0"/>
              </a:spcAft>
              <a:buClr>
                <a:schemeClr val="dk1"/>
              </a:buClr>
              <a:buSzPts val="1800"/>
              <a:buChar char="○"/>
              <a:defRPr sz="1800"/>
            </a:lvl8pPr>
            <a:lvl9pPr marL="4114800" lvl="8" indent="-342900" algn="l" rtl="0">
              <a:spcBef>
                <a:spcPts val="1200"/>
              </a:spcBef>
              <a:spcAft>
                <a:spcPts val="1200"/>
              </a:spcAft>
              <a:buClr>
                <a:schemeClr val="dk1"/>
              </a:buClr>
              <a:buSzPts val="1800"/>
              <a:buChar char="■"/>
              <a:defRPr sz="1800"/>
            </a:lvl9pPr>
          </a:lstStyle>
          <a:p>
            <a:endParaRPr/>
          </a:p>
        </p:txBody>
      </p:sp>
      <p:sp>
        <p:nvSpPr>
          <p:cNvPr id="57" name="Google Shape;5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Финал">
  <p:cSld name="Финал">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624113" y="1233715"/>
            <a:ext cx="7170000" cy="34110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chemeClr val="dk1"/>
              </a:buClr>
              <a:buSzPts val="1600"/>
              <a:buFont typeface="Arial"/>
              <a:buNone/>
              <a:defRPr sz="1600"/>
            </a:lvl1pPr>
            <a:lvl2pPr marL="914400" lvl="1" indent="-228600" algn="l" rtl="0">
              <a:spcBef>
                <a:spcPts val="1200"/>
              </a:spcBef>
              <a:spcAft>
                <a:spcPts val="0"/>
              </a:spcAft>
              <a:buClr>
                <a:schemeClr val="dk1"/>
              </a:buClr>
              <a:buSzPts val="1600"/>
              <a:buFont typeface="Arial"/>
              <a:buNone/>
              <a:defRPr sz="1600"/>
            </a:lvl2pPr>
            <a:lvl3pPr marL="1371600" lvl="2" indent="-228600" algn="l" rtl="0">
              <a:spcBef>
                <a:spcPts val="1200"/>
              </a:spcBef>
              <a:spcAft>
                <a:spcPts val="0"/>
              </a:spcAft>
              <a:buClr>
                <a:schemeClr val="dk1"/>
              </a:buClr>
              <a:buSzPts val="1600"/>
              <a:buFont typeface="Arial"/>
              <a:buNone/>
              <a:defRPr sz="1600"/>
            </a:lvl3pPr>
            <a:lvl4pPr marL="1828800" lvl="3" indent="-228600" algn="l" rtl="0">
              <a:spcBef>
                <a:spcPts val="1200"/>
              </a:spcBef>
              <a:spcAft>
                <a:spcPts val="0"/>
              </a:spcAft>
              <a:buClr>
                <a:schemeClr val="dk1"/>
              </a:buClr>
              <a:buSzPts val="1600"/>
              <a:buFont typeface="Arial"/>
              <a:buNone/>
              <a:defRPr sz="1600"/>
            </a:lvl4pPr>
            <a:lvl5pPr marL="2286000" lvl="4" indent="-228600" algn="l" rtl="0">
              <a:spcBef>
                <a:spcPts val="1200"/>
              </a:spcBef>
              <a:spcAft>
                <a:spcPts val="0"/>
              </a:spcAft>
              <a:buClr>
                <a:schemeClr val="dk1"/>
              </a:buClr>
              <a:buSzPts val="1600"/>
              <a:buFont typeface="Arial"/>
              <a:buNone/>
              <a:defRPr sz="1600"/>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60" name="Google Shape;60;p14"/>
          <p:cNvSpPr txBox="1">
            <a:spLocks noGrp="1"/>
          </p:cNvSpPr>
          <p:nvPr>
            <p:ph type="title"/>
          </p:nvPr>
        </p:nvSpPr>
        <p:spPr>
          <a:xfrm>
            <a:off x="457200" y="306435"/>
            <a:ext cx="6824400" cy="5274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kfql">
  <p:cSld name="Ckfql">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306435"/>
            <a:ext cx="6824400" cy="5274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3200"/>
              <a:buFont typeface="Arial"/>
              <a:buNone/>
              <a:defRPr sz="3200">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457200" y="1211943"/>
            <a:ext cx="7467600" cy="34470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Font typeface="Arial"/>
              <a:buNone/>
              <a:defRPr sz="1400"/>
            </a:lvl1pPr>
            <a:lvl2pPr marL="914400" lvl="1" indent="-381000" algn="l" rtl="0">
              <a:spcBef>
                <a:spcPts val="1200"/>
              </a:spcBef>
              <a:spcAft>
                <a:spcPts val="0"/>
              </a:spcAft>
              <a:buClr>
                <a:schemeClr val="dk1"/>
              </a:buClr>
              <a:buSzPts val="2400"/>
              <a:buChar char="○"/>
              <a:defRPr sz="2400"/>
            </a:lvl2pPr>
            <a:lvl3pPr marL="1371600" lvl="2" indent="-355600" algn="l" rtl="0">
              <a:spcBef>
                <a:spcPts val="1200"/>
              </a:spcBef>
              <a:spcAft>
                <a:spcPts val="0"/>
              </a:spcAft>
              <a:buClr>
                <a:schemeClr val="dk1"/>
              </a:buClr>
              <a:buSzPts val="2000"/>
              <a:buChar char="■"/>
              <a:defRPr sz="2000"/>
            </a:lvl3pPr>
            <a:lvl4pPr marL="1828800" lvl="3" indent="-342900" algn="l" rtl="0">
              <a:spcBef>
                <a:spcPts val="1200"/>
              </a:spcBef>
              <a:spcAft>
                <a:spcPts val="0"/>
              </a:spcAft>
              <a:buClr>
                <a:schemeClr val="dk1"/>
              </a:buClr>
              <a:buSzPts val="1800"/>
              <a:buChar char="●"/>
              <a:defRPr sz="1800"/>
            </a:lvl4pPr>
            <a:lvl5pPr marL="2286000" lvl="4" indent="-342900" algn="l" rtl="0">
              <a:spcBef>
                <a:spcPts val="1200"/>
              </a:spcBef>
              <a:spcAft>
                <a:spcPts val="0"/>
              </a:spcAft>
              <a:buClr>
                <a:schemeClr val="dk1"/>
              </a:buClr>
              <a:buSzPts val="1800"/>
              <a:buChar char="○"/>
              <a:defRPr sz="1800"/>
            </a:lvl5pPr>
            <a:lvl6pPr marL="2743200" lvl="5" indent="-342900" algn="l" rtl="0">
              <a:spcBef>
                <a:spcPts val="1200"/>
              </a:spcBef>
              <a:spcAft>
                <a:spcPts val="0"/>
              </a:spcAft>
              <a:buClr>
                <a:schemeClr val="dk1"/>
              </a:buClr>
              <a:buSzPts val="1800"/>
              <a:buChar char="■"/>
              <a:defRPr sz="1800"/>
            </a:lvl6pPr>
            <a:lvl7pPr marL="3200400" lvl="6" indent="-342900" algn="l" rtl="0">
              <a:spcBef>
                <a:spcPts val="1200"/>
              </a:spcBef>
              <a:spcAft>
                <a:spcPts val="0"/>
              </a:spcAft>
              <a:buClr>
                <a:schemeClr val="dk1"/>
              </a:buClr>
              <a:buSzPts val="1800"/>
              <a:buChar char="●"/>
              <a:defRPr sz="1800"/>
            </a:lvl7pPr>
            <a:lvl8pPr marL="3657600" lvl="7" indent="-342900" algn="l" rtl="0">
              <a:spcBef>
                <a:spcPts val="1200"/>
              </a:spcBef>
              <a:spcAft>
                <a:spcPts val="0"/>
              </a:spcAft>
              <a:buClr>
                <a:schemeClr val="dk1"/>
              </a:buClr>
              <a:buSzPts val="1800"/>
              <a:buChar char="○"/>
              <a:defRPr sz="1800"/>
            </a:lvl8pPr>
            <a:lvl9pPr marL="4114800" lvl="8" indent="-342900" algn="l" rtl="0">
              <a:spcBef>
                <a:spcPts val="1200"/>
              </a:spcBef>
              <a:spcAft>
                <a:spcPts val="1200"/>
              </a:spcAft>
              <a:buClr>
                <a:schemeClr val="dk1"/>
              </a:buClr>
              <a:buSzPts val="1800"/>
              <a:buChar char="■"/>
              <a:defRPr sz="1800"/>
            </a:lvl9pPr>
          </a:lstStyle>
          <a:p>
            <a:endParaRPr/>
          </a:p>
        </p:txBody>
      </p:sp>
      <p:sp>
        <p:nvSpPr>
          <p:cNvPr id="65" name="Google Shape;6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6"/>
          <p:cNvSpPr>
            <a:spLocks noGrp="1"/>
          </p:cNvSpPr>
          <p:nvPr>
            <p:ph type="pic" idx="2"/>
          </p:nvPr>
        </p:nvSpPr>
        <p:spPr>
          <a:xfrm>
            <a:off x="457200" y="936852"/>
            <a:ext cx="4608600" cy="3842100"/>
          </a:xfrm>
          <a:prstGeom prst="roundRect">
            <a:avLst>
              <a:gd name="adj" fmla="val 7784"/>
            </a:avLst>
          </a:prstGeom>
          <a:noFill/>
          <a:ln>
            <a:noFill/>
          </a:ln>
        </p:spPr>
      </p:sp>
      <p:sp>
        <p:nvSpPr>
          <p:cNvPr id="68" name="Google Shape;68;p16"/>
          <p:cNvSpPr txBox="1">
            <a:spLocks noGrp="1"/>
          </p:cNvSpPr>
          <p:nvPr>
            <p:ph type="title"/>
          </p:nvPr>
        </p:nvSpPr>
        <p:spPr>
          <a:xfrm>
            <a:off x="457200" y="306435"/>
            <a:ext cx="6291900" cy="5274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3200"/>
              <a:buFont typeface="Arial"/>
              <a:buNone/>
              <a:defRPr sz="3200">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6"/>
          <p:cNvSpPr txBox="1">
            <a:spLocks noGrp="1"/>
          </p:cNvSpPr>
          <p:nvPr>
            <p:ph type="body" idx="1"/>
          </p:nvPr>
        </p:nvSpPr>
        <p:spPr>
          <a:xfrm>
            <a:off x="5508171" y="1153886"/>
            <a:ext cx="2532600" cy="3425400"/>
          </a:xfrm>
          <a:prstGeom prst="rect">
            <a:avLst/>
          </a:prstGeom>
          <a:noFill/>
          <a:ln>
            <a:noFill/>
          </a:ln>
        </p:spPr>
        <p:txBody>
          <a:bodyPr spcFirstLastPara="1" wrap="square" lIns="91425" tIns="45700" rIns="91425" bIns="45700" anchor="t" anchorCtr="0">
            <a:normAutofit/>
          </a:bodyPr>
          <a:lstStyle>
            <a:lvl1pPr marL="457200" lvl="0" indent="-228600" algn="l" rtl="0">
              <a:spcBef>
                <a:spcPts val="240"/>
              </a:spcBef>
              <a:spcAft>
                <a:spcPts val="0"/>
              </a:spcAft>
              <a:buClr>
                <a:schemeClr val="dk1"/>
              </a:buClr>
              <a:buSzPts val="1200"/>
              <a:buNone/>
              <a:defRPr sz="1200"/>
            </a:lvl1pPr>
            <a:lvl2pPr marL="914400" lvl="1" indent="-228600" algn="l" rtl="0">
              <a:spcBef>
                <a:spcPts val="1200"/>
              </a:spcBef>
              <a:spcAft>
                <a:spcPts val="0"/>
              </a:spcAft>
              <a:buClr>
                <a:schemeClr val="dk1"/>
              </a:buClr>
              <a:buSzPts val="1400"/>
              <a:buNone/>
              <a:defRPr sz="1400"/>
            </a:lvl2pPr>
            <a:lvl3pPr marL="1371600" lvl="2" indent="-228600" algn="l" rtl="0">
              <a:spcBef>
                <a:spcPts val="1200"/>
              </a:spcBef>
              <a:spcAft>
                <a:spcPts val="0"/>
              </a:spcAft>
              <a:buClr>
                <a:schemeClr val="dk1"/>
              </a:buClr>
              <a:buSzPts val="1400"/>
              <a:buNone/>
              <a:defRPr sz="1400"/>
            </a:lvl3pPr>
            <a:lvl4pPr marL="1828800" lvl="3" indent="-228600" algn="l" rtl="0">
              <a:spcBef>
                <a:spcPts val="1200"/>
              </a:spcBef>
              <a:spcAft>
                <a:spcPts val="0"/>
              </a:spcAft>
              <a:buClr>
                <a:schemeClr val="dk1"/>
              </a:buClr>
              <a:buSzPts val="1400"/>
              <a:buNone/>
              <a:defRPr sz="1400"/>
            </a:lvl4pPr>
            <a:lvl5pPr marL="2286000" lvl="4" indent="-228600" algn="l" rtl="0">
              <a:spcBef>
                <a:spcPts val="1200"/>
              </a:spcBef>
              <a:spcAft>
                <a:spcPts val="0"/>
              </a:spcAft>
              <a:buClr>
                <a:schemeClr val="dk1"/>
              </a:buClr>
              <a:buSzPts val="1400"/>
              <a:buFont typeface="Arial"/>
              <a:buNone/>
              <a:defRPr sz="1400"/>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70" name="Google Shape;7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457200" y="306435"/>
            <a:ext cx="6291900" cy="5274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3200"/>
              <a:buFont typeface="Arial"/>
              <a:buNone/>
              <a:defRPr sz="3200">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7"/>
          <p:cNvSpPr txBox="1">
            <a:spLocks noGrp="1"/>
          </p:cNvSpPr>
          <p:nvPr>
            <p:ph type="body" idx="1"/>
          </p:nvPr>
        </p:nvSpPr>
        <p:spPr>
          <a:xfrm>
            <a:off x="3102428" y="943208"/>
            <a:ext cx="5526300" cy="38754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1200"/>
              </a:spcBef>
              <a:spcAft>
                <a:spcPts val="0"/>
              </a:spcAft>
              <a:buClr>
                <a:schemeClr val="dk1"/>
              </a:buClr>
              <a:buSzPts val="1400"/>
              <a:buNone/>
              <a:defRPr sz="1400"/>
            </a:lvl2pPr>
            <a:lvl3pPr marL="1371600" lvl="2" indent="-228600" algn="l" rtl="0">
              <a:spcBef>
                <a:spcPts val="1200"/>
              </a:spcBef>
              <a:spcAft>
                <a:spcPts val="0"/>
              </a:spcAft>
              <a:buClr>
                <a:schemeClr val="dk1"/>
              </a:buClr>
              <a:buSzPts val="1400"/>
              <a:buNone/>
              <a:defRPr sz="1400"/>
            </a:lvl3pPr>
            <a:lvl4pPr marL="1828800" lvl="3" indent="-228600" algn="l" rtl="0">
              <a:spcBef>
                <a:spcPts val="1200"/>
              </a:spcBef>
              <a:spcAft>
                <a:spcPts val="0"/>
              </a:spcAft>
              <a:buClr>
                <a:schemeClr val="dk1"/>
              </a:buClr>
              <a:buSzPts val="1400"/>
              <a:buNone/>
              <a:defRPr sz="1400"/>
            </a:lvl4pPr>
            <a:lvl5pPr marL="2286000" lvl="4" indent="-228600" algn="l" rtl="0">
              <a:spcBef>
                <a:spcPts val="1200"/>
              </a:spcBef>
              <a:spcAft>
                <a:spcPts val="0"/>
              </a:spcAft>
              <a:buClr>
                <a:schemeClr val="dk1"/>
              </a:buClr>
              <a:buSzPts val="1400"/>
              <a:buFont typeface="Arial"/>
              <a:buNone/>
              <a:defRPr sz="1400"/>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74" name="Google Shape;74;p17"/>
          <p:cNvSpPr>
            <a:spLocks noGrp="1"/>
          </p:cNvSpPr>
          <p:nvPr>
            <p:ph type="pic" idx="2"/>
          </p:nvPr>
        </p:nvSpPr>
        <p:spPr>
          <a:xfrm>
            <a:off x="457200" y="943208"/>
            <a:ext cx="2532600" cy="1883100"/>
          </a:xfrm>
          <a:prstGeom prst="roundRect">
            <a:avLst>
              <a:gd name="adj" fmla="val 11537"/>
            </a:avLst>
          </a:prstGeom>
          <a:noFill/>
          <a:ln>
            <a:noFill/>
          </a:ln>
        </p:spPr>
      </p:sp>
      <p:sp>
        <p:nvSpPr>
          <p:cNvPr id="75" name="Google Shape;75;p17"/>
          <p:cNvSpPr>
            <a:spLocks noGrp="1"/>
          </p:cNvSpPr>
          <p:nvPr>
            <p:ph type="pic" idx="3"/>
          </p:nvPr>
        </p:nvSpPr>
        <p:spPr>
          <a:xfrm>
            <a:off x="457200" y="2935720"/>
            <a:ext cx="2532600" cy="1883100"/>
          </a:xfrm>
          <a:prstGeom prst="roundRect">
            <a:avLst>
              <a:gd name="adj" fmla="val 11537"/>
            </a:avLst>
          </a:prstGeom>
          <a:noFill/>
          <a:ln>
            <a:noFill/>
          </a:ln>
        </p:spPr>
      </p:sp>
      <p:sp>
        <p:nvSpPr>
          <p:cNvPr id="76" name="Google Shape;7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mailto:zhetesova1999dana@yandex.ru"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371600" y="2151529"/>
            <a:ext cx="6400800" cy="1506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400"/>
              <a:buFont typeface="Arial"/>
              <a:buNone/>
            </a:pPr>
            <a:r>
              <a:rPr lang="ru" sz="4400" dirty="0">
                <a:solidFill>
                  <a:schemeClr val="lt1"/>
                </a:solidFill>
              </a:rPr>
              <a:t>Studying </a:t>
            </a:r>
            <a:r>
              <a:rPr lang="en-US" sz="4400" dirty="0">
                <a:solidFill>
                  <a:schemeClr val="lt1"/>
                </a:solidFill>
              </a:rPr>
              <a:t>mi</a:t>
            </a:r>
            <a:r>
              <a:rPr lang="ru" sz="4400" dirty="0">
                <a:solidFill>
                  <a:schemeClr val="lt1"/>
                </a:solidFill>
              </a:rPr>
              <a:t>RNA and mRNA expression in fiber formation in flax</a:t>
            </a:r>
            <a:endParaRPr dirty="0"/>
          </a:p>
        </p:txBody>
      </p:sp>
      <p:sp>
        <p:nvSpPr>
          <p:cNvPr id="82" name="Google Shape;82;p18"/>
          <p:cNvSpPr txBox="1">
            <a:spLocks noGrp="1"/>
          </p:cNvSpPr>
          <p:nvPr>
            <p:ph type="body" idx="1"/>
          </p:nvPr>
        </p:nvSpPr>
        <p:spPr>
          <a:xfrm>
            <a:off x="838200" y="4093370"/>
            <a:ext cx="7467600" cy="855000"/>
          </a:xfrm>
          <a:prstGeom prst="rect">
            <a:avLst/>
          </a:prstGeom>
          <a:noFill/>
          <a:ln>
            <a:noFill/>
          </a:ln>
        </p:spPr>
        <p:txBody>
          <a:bodyPr spcFirstLastPara="1" wrap="square" lIns="91425" tIns="45700" rIns="91425" bIns="45700" anchor="t" anchorCtr="0">
            <a:normAutofit fontScale="70000" lnSpcReduction="20000"/>
          </a:bodyPr>
          <a:lstStyle/>
          <a:p>
            <a:pPr marL="0" lvl="0" indent="0" algn="ctr" rtl="0">
              <a:spcBef>
                <a:spcPts val="0"/>
              </a:spcBef>
              <a:spcAft>
                <a:spcPts val="0"/>
              </a:spcAft>
              <a:buClr>
                <a:schemeClr val="dk1"/>
              </a:buClr>
              <a:buSzPts val="1400"/>
              <a:buFont typeface="Arial"/>
              <a:buNone/>
            </a:pPr>
            <a:r>
              <a:rPr lang="ru" dirty="0">
                <a:solidFill>
                  <a:schemeClr val="lt1"/>
                </a:solidFill>
              </a:rPr>
              <a:t>Dana</a:t>
            </a:r>
            <a:r>
              <a:rPr lang="en-US" dirty="0">
                <a:solidFill>
                  <a:schemeClr val="lt1"/>
                </a:solidFill>
              </a:rPr>
              <a:t> </a:t>
            </a:r>
            <a:r>
              <a:rPr lang="ru" dirty="0">
                <a:solidFill>
                  <a:schemeClr val="lt1"/>
                </a:solidFill>
              </a:rPr>
              <a:t>Zhetesova</a:t>
            </a:r>
            <a:endParaRPr dirty="0">
              <a:solidFill>
                <a:schemeClr val="lt1"/>
              </a:solidFill>
            </a:endParaRPr>
          </a:p>
          <a:p>
            <a:pPr marL="0" lvl="0" indent="0" algn="ctr" rtl="0">
              <a:spcBef>
                <a:spcPts val="1200"/>
              </a:spcBef>
              <a:spcAft>
                <a:spcPts val="1200"/>
              </a:spcAft>
              <a:buClr>
                <a:schemeClr val="dk1"/>
              </a:buClr>
              <a:buSzPts val="1400"/>
              <a:buFont typeface="Arial"/>
              <a:buNone/>
            </a:pPr>
            <a:r>
              <a:rPr lang="ru" dirty="0">
                <a:solidFill>
                  <a:schemeClr val="lt1"/>
                </a:solidFill>
              </a:rPr>
              <a:t>Supervisor: Aleksandr Tkachenko</a:t>
            </a:r>
            <a:endParaRPr dirty="0">
              <a:solidFill>
                <a:schemeClr val="lt1"/>
              </a:solidFill>
            </a:endParaRPr>
          </a:p>
        </p:txBody>
      </p:sp>
      <p:sp>
        <p:nvSpPr>
          <p:cNvPr id="83" name="Google Shape;8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ru"/>
              <a:t>1</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18343"/>
    </mc:Choice>
    <mc:Fallback xmlns="">
      <p:transition spd="slow" advTm="183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519C5-0DF3-DFA3-68D3-7247724C3773}"/>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98E97F9C-9ED9-56D8-852D-6488EF674546}"/>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25C36DB1-B78F-19EB-79C9-FD556F0C41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10</a:t>
            </a:fld>
            <a:endParaRPr lang="ru"/>
          </a:p>
        </p:txBody>
      </p:sp>
      <p:pic>
        <p:nvPicPr>
          <p:cNvPr id="6" name="Рисунок 5">
            <a:extLst>
              <a:ext uri="{FF2B5EF4-FFF2-40B4-BE49-F238E27FC236}">
                <a16:creationId xmlns:a16="http://schemas.microsoft.com/office/drawing/2014/main" id="{5865BE04-95B8-188C-92A8-BBEC67C0EF34}"/>
              </a:ext>
            </a:extLst>
          </p:cNvPr>
          <p:cNvPicPr>
            <a:picLocks noChangeAspect="1"/>
          </p:cNvPicPr>
          <p:nvPr/>
        </p:nvPicPr>
        <p:blipFill>
          <a:blip r:embed="rId3"/>
          <a:stretch>
            <a:fillRect/>
          </a:stretch>
        </p:blipFill>
        <p:spPr>
          <a:xfrm>
            <a:off x="-86594" y="-49"/>
            <a:ext cx="8773394" cy="5143500"/>
          </a:xfrm>
          <a:prstGeom prst="rect">
            <a:avLst/>
          </a:prstGeom>
        </p:spPr>
      </p:pic>
      <p:sp>
        <p:nvSpPr>
          <p:cNvPr id="7" name="TextBox 6">
            <a:extLst>
              <a:ext uri="{FF2B5EF4-FFF2-40B4-BE49-F238E27FC236}">
                <a16:creationId xmlns:a16="http://schemas.microsoft.com/office/drawing/2014/main" id="{40CF0D48-9D0B-B2A0-E2A2-FA3CD0A7E1B9}"/>
              </a:ext>
            </a:extLst>
          </p:cNvPr>
          <p:cNvSpPr txBox="1"/>
          <p:nvPr/>
        </p:nvSpPr>
        <p:spPr>
          <a:xfrm>
            <a:off x="3526971" y="4397333"/>
            <a:ext cx="3436536" cy="523220"/>
          </a:xfrm>
          <a:prstGeom prst="rect">
            <a:avLst/>
          </a:prstGeom>
          <a:noFill/>
        </p:spPr>
        <p:txBody>
          <a:bodyPr wrap="square" rtlCol="0">
            <a:spAutoFit/>
          </a:bodyPr>
          <a:lstStyle/>
          <a:p>
            <a:r>
              <a:rPr lang="en-US" dirty="0"/>
              <a:t>Pathway analysis “red” cluster top ~180 by Median Absolute Deviation</a:t>
            </a:r>
          </a:p>
        </p:txBody>
      </p:sp>
    </p:spTree>
    <p:extLst>
      <p:ext uri="{BB962C8B-B14F-4D97-AF65-F5344CB8AC3E}">
        <p14:creationId xmlns:p14="http://schemas.microsoft.com/office/powerpoint/2010/main" val="133515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54F00D-180B-EA70-71C6-7A9DF0E32D0D}"/>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3EA898BF-D851-2726-44CA-11FCE94ACF10}"/>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7D8D0BDF-72D3-F6A1-F133-AB42425472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11</a:t>
            </a:fld>
            <a:endParaRPr lang="ru"/>
          </a:p>
        </p:txBody>
      </p:sp>
      <p:pic>
        <p:nvPicPr>
          <p:cNvPr id="7" name="Рисунок 6" descr="Изображение выглядит как стол&#10;&#10;Автоматически созданное описание">
            <a:extLst>
              <a:ext uri="{FF2B5EF4-FFF2-40B4-BE49-F238E27FC236}">
                <a16:creationId xmlns:a16="http://schemas.microsoft.com/office/drawing/2014/main" id="{1AAA0549-9A1C-C5FB-73E7-87A352E84B94}"/>
              </a:ext>
            </a:extLst>
          </p:cNvPr>
          <p:cNvPicPr>
            <a:picLocks noChangeAspect="1"/>
          </p:cNvPicPr>
          <p:nvPr/>
        </p:nvPicPr>
        <p:blipFill>
          <a:blip r:embed="rId3"/>
          <a:stretch>
            <a:fillRect/>
          </a:stretch>
        </p:blipFill>
        <p:spPr>
          <a:xfrm>
            <a:off x="261257" y="-807356"/>
            <a:ext cx="8437353" cy="6052596"/>
          </a:xfrm>
          <a:prstGeom prst="rect">
            <a:avLst/>
          </a:prstGeom>
        </p:spPr>
      </p:pic>
      <p:sp>
        <p:nvSpPr>
          <p:cNvPr id="8" name="TextBox 7">
            <a:extLst>
              <a:ext uri="{FF2B5EF4-FFF2-40B4-BE49-F238E27FC236}">
                <a16:creationId xmlns:a16="http://schemas.microsoft.com/office/drawing/2014/main" id="{4D55808F-1670-C797-75DB-29079B604629}"/>
              </a:ext>
            </a:extLst>
          </p:cNvPr>
          <p:cNvSpPr txBox="1"/>
          <p:nvPr/>
        </p:nvSpPr>
        <p:spPr>
          <a:xfrm>
            <a:off x="3677697" y="4561952"/>
            <a:ext cx="3436536" cy="523220"/>
          </a:xfrm>
          <a:prstGeom prst="rect">
            <a:avLst/>
          </a:prstGeom>
          <a:noFill/>
        </p:spPr>
        <p:txBody>
          <a:bodyPr wrap="square" rtlCol="0">
            <a:spAutoFit/>
          </a:bodyPr>
          <a:lstStyle/>
          <a:p>
            <a:r>
              <a:rPr lang="en-US" dirty="0"/>
              <a:t>Pathway analysis “blue” cluster top ~250 by Median Absolute Deviation</a:t>
            </a:r>
          </a:p>
        </p:txBody>
      </p:sp>
    </p:spTree>
    <p:extLst>
      <p:ext uri="{BB962C8B-B14F-4D97-AF65-F5344CB8AC3E}">
        <p14:creationId xmlns:p14="http://schemas.microsoft.com/office/powerpoint/2010/main" val="178771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AB5999-4FCA-E048-5A92-6F38CA6F9B6A}"/>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6E402554-8356-490E-D2BF-B1404FA56418}"/>
              </a:ext>
            </a:extLst>
          </p:cNvPr>
          <p:cNvSpPr>
            <a:spLocks noGrp="1"/>
          </p:cNvSpPr>
          <p:nvPr>
            <p:ph type="body" idx="1"/>
          </p:nvPr>
        </p:nvSpPr>
        <p:spPr/>
        <p:txBody>
          <a:bodyPr/>
          <a:lstStyle/>
          <a:p>
            <a:endParaRPr lang="en-US" dirty="0"/>
          </a:p>
        </p:txBody>
      </p:sp>
      <p:sp>
        <p:nvSpPr>
          <p:cNvPr id="4" name="Номер слайда 3">
            <a:extLst>
              <a:ext uri="{FF2B5EF4-FFF2-40B4-BE49-F238E27FC236}">
                <a16:creationId xmlns:a16="http://schemas.microsoft.com/office/drawing/2014/main" id="{8CB96115-4072-1F33-B118-584BD3DEB5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12</a:t>
            </a:fld>
            <a:endParaRPr lang="ru"/>
          </a:p>
        </p:txBody>
      </p:sp>
      <p:pic>
        <p:nvPicPr>
          <p:cNvPr id="6146" name="Picture 2">
            <a:extLst>
              <a:ext uri="{FF2B5EF4-FFF2-40B4-BE49-F238E27FC236}">
                <a16:creationId xmlns:a16="http://schemas.microsoft.com/office/drawing/2014/main" id="{2CEF6190-8967-9851-2B1A-023BA5987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894" y="1812279"/>
            <a:ext cx="3621549" cy="23752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CE813757-3ED4-6F91-6EF8-A6352D851B16}"/>
              </a:ext>
            </a:extLst>
          </p:cNvPr>
          <p:cNvSpPr>
            <a:spLocks noChangeAspect="1" noChangeArrowheads="1"/>
          </p:cNvSpPr>
          <p:nvPr/>
        </p:nvSpPr>
        <p:spPr bwMode="auto">
          <a:xfrm>
            <a:off x="3846844" y="2369109"/>
            <a:ext cx="323222" cy="3232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a:extLst>
              <a:ext uri="{FF2B5EF4-FFF2-40B4-BE49-F238E27FC236}">
                <a16:creationId xmlns:a16="http://schemas.microsoft.com/office/drawing/2014/main" id="{05931E2A-6A24-F645-80A7-5DB80EA8F703}"/>
              </a:ext>
            </a:extLst>
          </p:cNvPr>
          <p:cNvSpPr>
            <a:spLocks noChangeAspect="1" noChangeArrowheads="1"/>
          </p:cNvSpPr>
          <p:nvPr/>
        </p:nvSpPr>
        <p:spPr bwMode="auto">
          <a:xfrm>
            <a:off x="3999244" y="2521509"/>
            <a:ext cx="323222" cy="3232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Рисунок 7">
            <a:extLst>
              <a:ext uri="{FF2B5EF4-FFF2-40B4-BE49-F238E27FC236}">
                <a16:creationId xmlns:a16="http://schemas.microsoft.com/office/drawing/2014/main" id="{7A9374A1-0960-774B-6C8E-0627397A7E7D}"/>
              </a:ext>
            </a:extLst>
          </p:cNvPr>
          <p:cNvPicPr>
            <a:picLocks noChangeAspect="1"/>
          </p:cNvPicPr>
          <p:nvPr/>
        </p:nvPicPr>
        <p:blipFill>
          <a:blip r:embed="rId4"/>
          <a:stretch>
            <a:fillRect/>
          </a:stretch>
        </p:blipFill>
        <p:spPr>
          <a:xfrm>
            <a:off x="403302" y="1109780"/>
            <a:ext cx="4823011" cy="3165101"/>
          </a:xfrm>
          <a:prstGeom prst="rect">
            <a:avLst/>
          </a:prstGeom>
        </p:spPr>
      </p:pic>
      <p:sp>
        <p:nvSpPr>
          <p:cNvPr id="9" name="TextBox 8">
            <a:extLst>
              <a:ext uri="{FF2B5EF4-FFF2-40B4-BE49-F238E27FC236}">
                <a16:creationId xmlns:a16="http://schemas.microsoft.com/office/drawing/2014/main" id="{57FCA2BD-19C4-38F2-099A-F088F111055C}"/>
              </a:ext>
            </a:extLst>
          </p:cNvPr>
          <p:cNvSpPr txBox="1"/>
          <p:nvPr/>
        </p:nvSpPr>
        <p:spPr>
          <a:xfrm>
            <a:off x="6436276" y="4314810"/>
            <a:ext cx="3084844" cy="307777"/>
          </a:xfrm>
          <a:prstGeom prst="rect">
            <a:avLst/>
          </a:prstGeom>
          <a:noFill/>
        </p:spPr>
        <p:txBody>
          <a:bodyPr wrap="square" rtlCol="0">
            <a:spAutoFit/>
          </a:bodyPr>
          <a:lstStyle/>
          <a:p>
            <a:r>
              <a:rPr lang="en-US" dirty="0"/>
              <a:t>Cell wall elongation</a:t>
            </a:r>
          </a:p>
        </p:txBody>
      </p:sp>
      <p:sp>
        <p:nvSpPr>
          <p:cNvPr id="10" name="TextBox 9">
            <a:extLst>
              <a:ext uri="{FF2B5EF4-FFF2-40B4-BE49-F238E27FC236}">
                <a16:creationId xmlns:a16="http://schemas.microsoft.com/office/drawing/2014/main" id="{D6126522-9EB5-48A8-4948-556E300764CA}"/>
              </a:ext>
            </a:extLst>
          </p:cNvPr>
          <p:cNvSpPr txBox="1"/>
          <p:nvPr/>
        </p:nvSpPr>
        <p:spPr>
          <a:xfrm>
            <a:off x="1758462" y="4269356"/>
            <a:ext cx="3285811" cy="307777"/>
          </a:xfrm>
          <a:prstGeom prst="rect">
            <a:avLst/>
          </a:prstGeom>
          <a:noFill/>
        </p:spPr>
        <p:txBody>
          <a:bodyPr wrap="square" rtlCol="0">
            <a:spAutoFit/>
          </a:bodyPr>
          <a:lstStyle/>
          <a:p>
            <a:r>
              <a:rPr lang="en-US" dirty="0"/>
              <a:t>Cell wall development</a:t>
            </a:r>
          </a:p>
        </p:txBody>
      </p:sp>
    </p:spTree>
    <p:extLst>
      <p:ext uri="{BB962C8B-B14F-4D97-AF65-F5344CB8AC3E}">
        <p14:creationId xmlns:p14="http://schemas.microsoft.com/office/powerpoint/2010/main" val="3833344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3CB416-C462-D5DC-9A6C-6062C4C98567}"/>
              </a:ext>
            </a:extLst>
          </p:cNvPr>
          <p:cNvSpPr>
            <a:spLocks noGrp="1"/>
          </p:cNvSpPr>
          <p:nvPr>
            <p:ph type="title"/>
          </p:nvPr>
        </p:nvSpPr>
        <p:spPr/>
        <p:txBody>
          <a:bodyPr>
            <a:normAutofit/>
          </a:bodyPr>
          <a:lstStyle/>
          <a:p>
            <a:r>
              <a:rPr lang="en-US" sz="2800" b="0" i="0" u="none" strike="noStrike" dirty="0">
                <a:solidFill>
                  <a:srgbClr val="000000"/>
                </a:solidFill>
                <a:effectLst/>
                <a:latin typeface="Arial" panose="020B0604020202020204" pitchFamily="34" charset="0"/>
              </a:rPr>
              <a:t>Summary</a:t>
            </a:r>
            <a:endParaRPr lang="en-US" sz="3600" dirty="0"/>
          </a:p>
        </p:txBody>
      </p:sp>
      <p:sp>
        <p:nvSpPr>
          <p:cNvPr id="3" name="Текст 2">
            <a:extLst>
              <a:ext uri="{FF2B5EF4-FFF2-40B4-BE49-F238E27FC236}">
                <a16:creationId xmlns:a16="http://schemas.microsoft.com/office/drawing/2014/main" id="{B46089E9-A3EF-5F50-8DE7-87EC8D062607}"/>
              </a:ext>
            </a:extLst>
          </p:cNvPr>
          <p:cNvSpPr>
            <a:spLocks noGrp="1"/>
          </p:cNvSpPr>
          <p:nvPr>
            <p:ph type="body" idx="1"/>
          </p:nvPr>
        </p:nvSpPr>
        <p:spPr>
          <a:xfrm>
            <a:off x="457200" y="1211943"/>
            <a:ext cx="4476541" cy="3447000"/>
          </a:xfrm>
        </p:spPr>
        <p:txBody>
          <a:bodyPr/>
          <a:lstStyle/>
          <a:p>
            <a:pPr marL="514350" indent="-285750">
              <a:buFont typeface="Arial" panose="020B0604020202020204" pitchFamily="34" charset="0"/>
              <a:buChar char="•"/>
            </a:pPr>
            <a:r>
              <a:rPr lang="en-US" dirty="0"/>
              <a:t>Not complimentary miRNA downregulation</a:t>
            </a:r>
          </a:p>
          <a:p>
            <a:pPr marL="514350" indent="-285750">
              <a:buFont typeface="Arial" panose="020B0604020202020204" pitchFamily="34" charset="0"/>
              <a:buChar char="•"/>
            </a:pPr>
            <a:r>
              <a:rPr lang="en-US" dirty="0"/>
              <a:t>New miRNA -&gt; to existing families</a:t>
            </a:r>
          </a:p>
          <a:p>
            <a:pPr marL="514350" indent="-285750">
              <a:buFont typeface="Arial" panose="020B0604020202020204" pitchFamily="34" charset="0"/>
              <a:buChar char="•"/>
            </a:pPr>
            <a:r>
              <a:rPr lang="en-US" dirty="0"/>
              <a:t>Several miRNA directly affects cell wall growth, 3 of them are new</a:t>
            </a:r>
          </a:p>
        </p:txBody>
      </p:sp>
      <p:sp>
        <p:nvSpPr>
          <p:cNvPr id="4" name="Номер слайда 3">
            <a:extLst>
              <a:ext uri="{FF2B5EF4-FFF2-40B4-BE49-F238E27FC236}">
                <a16:creationId xmlns:a16="http://schemas.microsoft.com/office/drawing/2014/main" id="{0AA25A9E-7E5B-7A27-C71E-3574176C61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13</a:t>
            </a:fld>
            <a:endParaRPr lang="ru"/>
          </a:p>
        </p:txBody>
      </p:sp>
      <p:pic>
        <p:nvPicPr>
          <p:cNvPr id="7172" name="Picture 4" descr="Лен многолетний Linum perenne (50 фото) - фото - картинки и рисунки:  скачать бесплатно">
            <a:extLst>
              <a:ext uri="{FF2B5EF4-FFF2-40B4-BE49-F238E27FC236}">
                <a16:creationId xmlns:a16="http://schemas.microsoft.com/office/drawing/2014/main" id="{C0FFD418-804C-A110-1769-BC0A9B750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879" y="2571750"/>
            <a:ext cx="3373735" cy="189772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lax - Wikipedia">
            <a:extLst>
              <a:ext uri="{FF2B5EF4-FFF2-40B4-BE49-F238E27FC236}">
                <a16:creationId xmlns:a16="http://schemas.microsoft.com/office/drawing/2014/main" id="{88A54EA7-B8F0-3B7B-0237-077352DC2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9857" y="1121034"/>
            <a:ext cx="2677615" cy="360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56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457200" y="1538344"/>
            <a:ext cx="8229600" cy="124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400"/>
              <a:buFont typeface="Arial"/>
              <a:buNone/>
            </a:pPr>
            <a:r>
              <a:rPr lang="ru" sz="4400"/>
              <a:t>THANK YOU</a:t>
            </a:r>
            <a:br>
              <a:rPr lang="ru" sz="4400"/>
            </a:br>
            <a:r>
              <a:rPr lang="ru" sz="4400"/>
              <a:t>FOR YOUR TIME!</a:t>
            </a:r>
            <a:endParaRPr/>
          </a:p>
        </p:txBody>
      </p:sp>
      <p:sp>
        <p:nvSpPr>
          <p:cNvPr id="120" name="Google Shape;120;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ru"/>
              <a:t>14</a:t>
            </a:fld>
            <a:endParaRPr/>
          </a:p>
        </p:txBody>
      </p:sp>
      <p:sp>
        <p:nvSpPr>
          <p:cNvPr id="2" name="TextBox 1">
            <a:extLst>
              <a:ext uri="{FF2B5EF4-FFF2-40B4-BE49-F238E27FC236}">
                <a16:creationId xmlns:a16="http://schemas.microsoft.com/office/drawing/2014/main" id="{5B574FB7-6F47-59B9-BDC9-480D19409C4E}"/>
              </a:ext>
            </a:extLst>
          </p:cNvPr>
          <p:cNvSpPr txBox="1"/>
          <p:nvPr/>
        </p:nvSpPr>
        <p:spPr>
          <a:xfrm>
            <a:off x="6029011" y="4059886"/>
            <a:ext cx="2743200" cy="738664"/>
          </a:xfrm>
          <a:prstGeom prst="rect">
            <a:avLst/>
          </a:prstGeom>
          <a:noFill/>
        </p:spPr>
        <p:txBody>
          <a:bodyPr wrap="square" rtlCol="0">
            <a:spAutoFit/>
          </a:bodyPr>
          <a:lstStyle/>
          <a:p>
            <a:r>
              <a:rPr lang="en-US" dirty="0">
                <a:hlinkClick r:id="rId4"/>
              </a:rPr>
              <a:t>zhetesova1999dana@yandex.ru</a:t>
            </a:r>
            <a:endParaRPr lang="en-US" dirty="0"/>
          </a:p>
          <a:p>
            <a:r>
              <a:rPr lang="en-US" dirty="0">
                <a:solidFill>
                  <a:schemeClr val="bg1"/>
                </a:solidFill>
              </a:rPr>
              <a:t>Telegram: Dana0739</a:t>
            </a:r>
          </a:p>
          <a:p>
            <a:r>
              <a:rPr lang="en-US" dirty="0" err="1">
                <a:solidFill>
                  <a:schemeClr val="bg1"/>
                </a:solidFill>
              </a:rPr>
              <a:t>Github</a:t>
            </a:r>
            <a:r>
              <a:rPr lang="en-US"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slow" p14:dur="2000" advTm="2265"/>
    </mc:Choice>
    <mc:Fallback xmlns="">
      <p:transition spd="slow" advTm="226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39B193-9B4F-1E27-8C2F-A594813D1878}"/>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20FE00CE-DD91-A0AA-92E3-95F3B8E1C5CB}"/>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D437386E-E432-D5A7-8B3B-D91A6A4DCB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15</a:t>
            </a:fld>
            <a:endParaRPr lang="ru"/>
          </a:p>
        </p:txBody>
      </p:sp>
      <p:pic>
        <p:nvPicPr>
          <p:cNvPr id="3074" name="Picture 2">
            <a:extLst>
              <a:ext uri="{FF2B5EF4-FFF2-40B4-BE49-F238E27FC236}">
                <a16:creationId xmlns:a16="http://schemas.microsoft.com/office/drawing/2014/main" id="{804298C9-ADFE-0C45-1C81-A3AFCE204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0"/>
            <a:ext cx="72866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88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92790E-5CD3-6CE1-E780-DAB62FBB8D6B}"/>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E1AE7768-697F-8514-7291-5B59102E90AB}"/>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7BA2E81B-4BA3-9EC0-EC20-A529FC7040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16</a:t>
            </a:fld>
            <a:endParaRPr lang="ru"/>
          </a:p>
        </p:txBody>
      </p:sp>
      <p:pic>
        <p:nvPicPr>
          <p:cNvPr id="2050" name="Picture 2">
            <a:extLst>
              <a:ext uri="{FF2B5EF4-FFF2-40B4-BE49-F238E27FC236}">
                <a16:creationId xmlns:a16="http://schemas.microsoft.com/office/drawing/2014/main" id="{28ACF117-B6B8-E902-94FB-831BB27F6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75" y="0"/>
            <a:ext cx="56308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750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F2162F-DD13-2A4F-BE80-B31CFACA519C}"/>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0EAEF173-E860-2A79-D1F4-DFD0963A9F2E}"/>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8823BAEF-46CE-BE87-011E-3411F42966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17</a:t>
            </a:fld>
            <a:endParaRPr lang="ru"/>
          </a:p>
        </p:txBody>
      </p:sp>
      <p:pic>
        <p:nvPicPr>
          <p:cNvPr id="6" name="Рисунок 5">
            <a:extLst>
              <a:ext uri="{FF2B5EF4-FFF2-40B4-BE49-F238E27FC236}">
                <a16:creationId xmlns:a16="http://schemas.microsoft.com/office/drawing/2014/main" id="{F8348948-34AF-8580-4DAE-C80FF6A3F43B}"/>
              </a:ext>
            </a:extLst>
          </p:cNvPr>
          <p:cNvPicPr>
            <a:picLocks noChangeAspect="1"/>
          </p:cNvPicPr>
          <p:nvPr/>
        </p:nvPicPr>
        <p:blipFill>
          <a:blip r:embed="rId3"/>
          <a:stretch>
            <a:fillRect/>
          </a:stretch>
        </p:blipFill>
        <p:spPr>
          <a:xfrm>
            <a:off x="331973" y="0"/>
            <a:ext cx="4114800" cy="5037555"/>
          </a:xfrm>
          <a:prstGeom prst="rect">
            <a:avLst/>
          </a:prstGeom>
        </p:spPr>
      </p:pic>
      <p:pic>
        <p:nvPicPr>
          <p:cNvPr id="8" name="Рисунок 7">
            <a:extLst>
              <a:ext uri="{FF2B5EF4-FFF2-40B4-BE49-F238E27FC236}">
                <a16:creationId xmlns:a16="http://schemas.microsoft.com/office/drawing/2014/main" id="{509183CA-F625-ACA5-BEC6-22E7186AF538}"/>
              </a:ext>
            </a:extLst>
          </p:cNvPr>
          <p:cNvPicPr>
            <a:picLocks noChangeAspect="1"/>
          </p:cNvPicPr>
          <p:nvPr/>
        </p:nvPicPr>
        <p:blipFill>
          <a:blip r:embed="rId4"/>
          <a:stretch>
            <a:fillRect/>
          </a:stretch>
        </p:blipFill>
        <p:spPr>
          <a:xfrm>
            <a:off x="5052955" y="101649"/>
            <a:ext cx="3849508" cy="4940202"/>
          </a:xfrm>
          <a:prstGeom prst="rect">
            <a:avLst/>
          </a:prstGeom>
        </p:spPr>
      </p:pic>
    </p:spTree>
    <p:extLst>
      <p:ext uri="{BB962C8B-B14F-4D97-AF65-F5344CB8AC3E}">
        <p14:creationId xmlns:p14="http://schemas.microsoft.com/office/powerpoint/2010/main" val="1027722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650F5B-6B13-4FFA-DDA3-D339077E2AB8}"/>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81BA28AD-A3B2-1676-1E35-5BADCE47A6BC}"/>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B44DB2BA-7AE3-5745-12C7-C20C1F39A7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18</a:t>
            </a:fld>
            <a:endParaRPr lang="ru"/>
          </a:p>
        </p:txBody>
      </p:sp>
      <p:pic>
        <p:nvPicPr>
          <p:cNvPr id="6" name="Рисунок 5">
            <a:extLst>
              <a:ext uri="{FF2B5EF4-FFF2-40B4-BE49-F238E27FC236}">
                <a16:creationId xmlns:a16="http://schemas.microsoft.com/office/drawing/2014/main" id="{2BD317DA-3129-86F8-DA13-124E568B0615}"/>
              </a:ext>
            </a:extLst>
          </p:cNvPr>
          <p:cNvPicPr>
            <a:picLocks noChangeAspect="1"/>
          </p:cNvPicPr>
          <p:nvPr/>
        </p:nvPicPr>
        <p:blipFill>
          <a:blip r:embed="rId2"/>
          <a:stretch>
            <a:fillRect/>
          </a:stretch>
        </p:blipFill>
        <p:spPr>
          <a:xfrm>
            <a:off x="182671" y="306435"/>
            <a:ext cx="4425964" cy="4229690"/>
          </a:xfrm>
          <a:prstGeom prst="rect">
            <a:avLst/>
          </a:prstGeom>
        </p:spPr>
      </p:pic>
      <p:pic>
        <p:nvPicPr>
          <p:cNvPr id="8" name="Рисунок 7">
            <a:extLst>
              <a:ext uri="{FF2B5EF4-FFF2-40B4-BE49-F238E27FC236}">
                <a16:creationId xmlns:a16="http://schemas.microsoft.com/office/drawing/2014/main" id="{06F970D2-455C-70F9-CBDD-5592B3F0E7F1}"/>
              </a:ext>
            </a:extLst>
          </p:cNvPr>
          <p:cNvPicPr>
            <a:picLocks noChangeAspect="1"/>
          </p:cNvPicPr>
          <p:nvPr/>
        </p:nvPicPr>
        <p:blipFill>
          <a:blip r:embed="rId3"/>
          <a:stretch>
            <a:fillRect/>
          </a:stretch>
        </p:blipFill>
        <p:spPr>
          <a:xfrm>
            <a:off x="4608635" y="258803"/>
            <a:ext cx="4389329" cy="4324954"/>
          </a:xfrm>
          <a:prstGeom prst="rect">
            <a:avLst/>
          </a:prstGeom>
        </p:spPr>
      </p:pic>
    </p:spTree>
    <p:extLst>
      <p:ext uri="{BB962C8B-B14F-4D97-AF65-F5344CB8AC3E}">
        <p14:creationId xmlns:p14="http://schemas.microsoft.com/office/powerpoint/2010/main" val="2196632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40BC33-1933-AA38-8729-9CFDE658B420}"/>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36419321-542F-45AD-25DF-2DF7C2755DF8}"/>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277D1250-E724-BD7C-5C18-BB9871C266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19</a:t>
            </a:fld>
            <a:endParaRPr lang="ru"/>
          </a:p>
        </p:txBody>
      </p:sp>
      <p:pic>
        <p:nvPicPr>
          <p:cNvPr id="6" name="Рисунок 5">
            <a:extLst>
              <a:ext uri="{FF2B5EF4-FFF2-40B4-BE49-F238E27FC236}">
                <a16:creationId xmlns:a16="http://schemas.microsoft.com/office/drawing/2014/main" id="{E83E649F-A20F-E045-84B5-5A3F1C7FBA27}"/>
              </a:ext>
            </a:extLst>
          </p:cNvPr>
          <p:cNvPicPr>
            <a:picLocks noChangeAspect="1"/>
          </p:cNvPicPr>
          <p:nvPr/>
        </p:nvPicPr>
        <p:blipFill>
          <a:blip r:embed="rId2"/>
          <a:stretch>
            <a:fillRect/>
          </a:stretch>
        </p:blipFill>
        <p:spPr>
          <a:xfrm>
            <a:off x="2003195" y="153217"/>
            <a:ext cx="5137609" cy="4837065"/>
          </a:xfrm>
          <a:prstGeom prst="rect">
            <a:avLst/>
          </a:prstGeom>
        </p:spPr>
      </p:pic>
    </p:spTree>
    <p:extLst>
      <p:ext uri="{BB962C8B-B14F-4D97-AF65-F5344CB8AC3E}">
        <p14:creationId xmlns:p14="http://schemas.microsoft.com/office/powerpoint/2010/main" val="289123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457200" y="306435"/>
            <a:ext cx="6291900" cy="52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Arial"/>
              <a:buNone/>
            </a:pPr>
            <a:r>
              <a:rPr lang="ru"/>
              <a:t>Introduction</a:t>
            </a:r>
            <a:endParaRPr/>
          </a:p>
        </p:txBody>
      </p:sp>
      <p:sp>
        <p:nvSpPr>
          <p:cNvPr id="89" name="Google Shape;89;p19"/>
          <p:cNvSpPr txBox="1">
            <a:spLocks noGrp="1"/>
          </p:cNvSpPr>
          <p:nvPr>
            <p:ph type="body" idx="1"/>
          </p:nvPr>
        </p:nvSpPr>
        <p:spPr>
          <a:xfrm>
            <a:off x="5508171" y="1153886"/>
            <a:ext cx="2532600" cy="3425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None/>
            </a:pPr>
            <a:r>
              <a:rPr lang="ru" sz="1800" dirty="0">
                <a:solidFill>
                  <a:schemeClr val="tx1"/>
                </a:solidFill>
              </a:rPr>
              <a:t>Industrial cr</a:t>
            </a:r>
            <a:r>
              <a:rPr lang="en-US" sz="1800" dirty="0">
                <a:solidFill>
                  <a:schemeClr val="tx1"/>
                </a:solidFill>
              </a:rPr>
              <a:t>o</a:t>
            </a:r>
            <a:r>
              <a:rPr lang="ru" sz="1800" dirty="0">
                <a:solidFill>
                  <a:schemeClr val="tx1"/>
                </a:solidFill>
              </a:rPr>
              <a:t>p</a:t>
            </a:r>
            <a:endParaRPr sz="1800" dirty="0">
              <a:solidFill>
                <a:schemeClr val="tx1"/>
              </a:solidFill>
            </a:endParaRPr>
          </a:p>
          <a:p>
            <a:pPr marL="0" lvl="0" indent="0" algn="l" rtl="0">
              <a:spcBef>
                <a:spcPts val="1200"/>
              </a:spcBef>
              <a:spcAft>
                <a:spcPts val="0"/>
              </a:spcAft>
              <a:buClr>
                <a:schemeClr val="dk1"/>
              </a:buClr>
              <a:buSzPts val="1200"/>
              <a:buNone/>
            </a:pPr>
            <a:r>
              <a:rPr lang="ru" sz="1800" dirty="0">
                <a:solidFill>
                  <a:schemeClr val="tx1"/>
                </a:solidFill>
              </a:rPr>
              <a:t>Main use - phloem fibers</a:t>
            </a:r>
            <a:endParaRPr sz="1800" dirty="0">
              <a:solidFill>
                <a:schemeClr val="tx1"/>
              </a:solidFill>
            </a:endParaRPr>
          </a:p>
          <a:p>
            <a:pPr marL="0" lvl="0" indent="0" algn="l" rtl="0">
              <a:spcBef>
                <a:spcPts val="1200"/>
              </a:spcBef>
              <a:spcAft>
                <a:spcPts val="0"/>
              </a:spcAft>
              <a:buClr>
                <a:schemeClr val="dk1"/>
              </a:buClr>
              <a:buSzPts val="1200"/>
              <a:buNone/>
            </a:pPr>
            <a:r>
              <a:rPr lang="ru" sz="1800" dirty="0">
                <a:solidFill>
                  <a:schemeClr val="tx1"/>
                </a:solidFill>
              </a:rPr>
              <a:t>Intrusive cell elongation =&gt; long and strong tissue</a:t>
            </a:r>
            <a:endParaRPr sz="1800" dirty="0">
              <a:solidFill>
                <a:schemeClr val="tx1"/>
              </a:solidFill>
            </a:endParaRPr>
          </a:p>
          <a:p>
            <a:pPr marL="0" lvl="0" indent="0" algn="l" rtl="0">
              <a:spcBef>
                <a:spcPts val="1200"/>
              </a:spcBef>
              <a:spcAft>
                <a:spcPts val="1200"/>
              </a:spcAft>
              <a:buClr>
                <a:schemeClr val="dk1"/>
              </a:buClr>
              <a:buSzPts val="1200"/>
              <a:buNone/>
            </a:pPr>
            <a:r>
              <a:rPr lang="ru" sz="1800" dirty="0">
                <a:solidFill>
                  <a:schemeClr val="tx1"/>
                </a:solidFill>
              </a:rPr>
              <a:t>miRNA-regulated</a:t>
            </a:r>
            <a:endParaRPr sz="1800" dirty="0">
              <a:solidFill>
                <a:schemeClr val="tx1"/>
              </a:solidFill>
            </a:endParaRPr>
          </a:p>
        </p:txBody>
      </p:sp>
      <p:pic>
        <p:nvPicPr>
          <p:cNvPr id="90" name="Google Shape;90;p19"/>
          <p:cNvPicPr preferRelativeResize="0">
            <a:picLocks noGrp="1"/>
          </p:cNvPicPr>
          <p:nvPr>
            <p:ph type="pic" idx="2"/>
          </p:nvPr>
        </p:nvPicPr>
        <p:blipFill rotWithShape="1">
          <a:blip r:embed="rId3">
            <a:alphaModFix/>
          </a:blip>
          <a:srcRect l="10057" r="10057"/>
          <a:stretch/>
        </p:blipFill>
        <p:spPr>
          <a:xfrm>
            <a:off x="457200" y="945515"/>
            <a:ext cx="4608600" cy="3842100"/>
          </a:xfrm>
          <a:prstGeom prst="roundRect">
            <a:avLst>
              <a:gd name="adj" fmla="val 7617"/>
            </a:avLst>
          </a:prstGeom>
          <a:noFill/>
          <a:ln>
            <a:noFill/>
          </a:ln>
        </p:spPr>
      </p:pic>
      <p:sp>
        <p:nvSpPr>
          <p:cNvPr id="91" name="Google Shape;91;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ru"/>
              <a:t>2</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141795"/>
    </mc:Choice>
    <mc:Fallback xmlns="">
      <p:transition spd="slow" advTm="14179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A65ED-DDE9-8493-0300-D39656589854}"/>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C0391CD8-9672-9C4B-884B-C2AB41BEB9D9}"/>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CAA61813-4517-8D4F-8EA0-A0FE2D8742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20</a:t>
            </a:fld>
            <a:endParaRPr lang="ru"/>
          </a:p>
        </p:txBody>
      </p:sp>
      <p:pic>
        <p:nvPicPr>
          <p:cNvPr id="4098" name="Picture 2">
            <a:extLst>
              <a:ext uri="{FF2B5EF4-FFF2-40B4-BE49-F238E27FC236}">
                <a16:creationId xmlns:a16="http://schemas.microsoft.com/office/drawing/2014/main" id="{E9D75F7A-13A2-16BB-0DF6-E6BCC6AE7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9144000"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199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204E9F-4120-A2B5-D81C-59C3C21A104D}"/>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E810F817-64E1-A763-EAB2-8AB09481796B}"/>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6924DB10-2D21-8E3F-596D-0D47303F1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21</a:t>
            </a:fld>
            <a:endParaRPr lang="ru"/>
          </a:p>
        </p:txBody>
      </p:sp>
      <p:pic>
        <p:nvPicPr>
          <p:cNvPr id="5122" name="Picture 2">
            <a:extLst>
              <a:ext uri="{FF2B5EF4-FFF2-40B4-BE49-F238E27FC236}">
                <a16:creationId xmlns:a16="http://schemas.microsoft.com/office/drawing/2014/main" id="{AE1542C1-6746-3DE4-445E-CE9886955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7838"/>
            <a:ext cx="9144000" cy="418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797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25AB16-571D-BFBF-C888-AAD24B1B41B1}"/>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279E96A2-A237-D09C-D11E-DCE6F169BD7D}"/>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4F40ED27-15D6-8C4C-8716-3A879E484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22</a:t>
            </a:fld>
            <a:endParaRPr lang="ru"/>
          </a:p>
        </p:txBody>
      </p:sp>
      <p:pic>
        <p:nvPicPr>
          <p:cNvPr id="6" name="Рисунок 5">
            <a:extLst>
              <a:ext uri="{FF2B5EF4-FFF2-40B4-BE49-F238E27FC236}">
                <a16:creationId xmlns:a16="http://schemas.microsoft.com/office/drawing/2014/main" id="{0AA232C9-965F-1225-040B-0AA5C4E8DE25}"/>
              </a:ext>
            </a:extLst>
          </p:cNvPr>
          <p:cNvPicPr>
            <a:picLocks noChangeAspect="1"/>
          </p:cNvPicPr>
          <p:nvPr/>
        </p:nvPicPr>
        <p:blipFill>
          <a:blip r:embed="rId3"/>
          <a:stretch>
            <a:fillRect/>
          </a:stretch>
        </p:blipFill>
        <p:spPr>
          <a:xfrm>
            <a:off x="522184" y="0"/>
            <a:ext cx="8099632" cy="5143500"/>
          </a:xfrm>
          <a:prstGeom prst="rect">
            <a:avLst/>
          </a:prstGeom>
        </p:spPr>
      </p:pic>
    </p:spTree>
    <p:extLst>
      <p:ext uri="{BB962C8B-B14F-4D97-AF65-F5344CB8AC3E}">
        <p14:creationId xmlns:p14="http://schemas.microsoft.com/office/powerpoint/2010/main" val="727620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66AAAA-3544-7D5F-DAE0-D35EE4955D28}"/>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88D8C201-9D9E-4D7E-C1DD-4AF96492F95E}"/>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E848E774-12BA-44B8-8282-FA0E29E32F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23</a:t>
            </a:fld>
            <a:endParaRPr lang="ru"/>
          </a:p>
        </p:txBody>
      </p:sp>
      <p:pic>
        <p:nvPicPr>
          <p:cNvPr id="6" name="Рисунок 5">
            <a:extLst>
              <a:ext uri="{FF2B5EF4-FFF2-40B4-BE49-F238E27FC236}">
                <a16:creationId xmlns:a16="http://schemas.microsoft.com/office/drawing/2014/main" id="{A6A6FDFF-97AD-D343-3D8A-A70AF71A62F7}"/>
              </a:ext>
            </a:extLst>
          </p:cNvPr>
          <p:cNvPicPr>
            <a:picLocks noChangeAspect="1"/>
          </p:cNvPicPr>
          <p:nvPr/>
        </p:nvPicPr>
        <p:blipFill>
          <a:blip r:embed="rId3"/>
          <a:stretch>
            <a:fillRect/>
          </a:stretch>
        </p:blipFill>
        <p:spPr>
          <a:xfrm>
            <a:off x="901096" y="0"/>
            <a:ext cx="7341807" cy="5143500"/>
          </a:xfrm>
          <a:prstGeom prst="rect">
            <a:avLst/>
          </a:prstGeom>
        </p:spPr>
      </p:pic>
    </p:spTree>
    <p:extLst>
      <p:ext uri="{BB962C8B-B14F-4D97-AF65-F5344CB8AC3E}">
        <p14:creationId xmlns:p14="http://schemas.microsoft.com/office/powerpoint/2010/main" val="973517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3F0BA5-E12E-C79D-374F-EDB7E421785D}"/>
              </a:ext>
            </a:extLst>
          </p:cNvPr>
          <p:cNvSpPr>
            <a:spLocks noGrp="1"/>
          </p:cNvSpPr>
          <p:nvPr>
            <p:ph type="title"/>
          </p:nvPr>
        </p:nvSpPr>
        <p:spPr/>
        <p:txBody>
          <a:bodyPr>
            <a:normAutofit fontScale="90000"/>
          </a:bodyPr>
          <a:lstStyle/>
          <a:p>
            <a:endParaRPr lang="en-US"/>
          </a:p>
        </p:txBody>
      </p:sp>
      <p:sp>
        <p:nvSpPr>
          <p:cNvPr id="3" name="Текст 2">
            <a:extLst>
              <a:ext uri="{FF2B5EF4-FFF2-40B4-BE49-F238E27FC236}">
                <a16:creationId xmlns:a16="http://schemas.microsoft.com/office/drawing/2014/main" id="{DC8B4CB8-6FAF-D368-8D93-650EA75AB39A}"/>
              </a:ext>
            </a:extLst>
          </p:cNvPr>
          <p:cNvSpPr>
            <a:spLocks noGrp="1"/>
          </p:cNvSpPr>
          <p:nvPr>
            <p:ph type="body" idx="1"/>
          </p:nvPr>
        </p:nvSpPr>
        <p:spPr/>
        <p:txBody>
          <a:bodyPr/>
          <a:lstStyle/>
          <a:p>
            <a:endParaRPr lang="en-US"/>
          </a:p>
        </p:txBody>
      </p:sp>
      <p:sp>
        <p:nvSpPr>
          <p:cNvPr id="4" name="Номер слайда 3">
            <a:extLst>
              <a:ext uri="{FF2B5EF4-FFF2-40B4-BE49-F238E27FC236}">
                <a16:creationId xmlns:a16="http://schemas.microsoft.com/office/drawing/2014/main" id="{EF424111-BE67-D53D-E79C-26696D61DC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24</a:t>
            </a:fld>
            <a:endParaRPr lang="ru"/>
          </a:p>
        </p:txBody>
      </p:sp>
      <p:pic>
        <p:nvPicPr>
          <p:cNvPr id="6" name="Рисунок 5">
            <a:extLst>
              <a:ext uri="{FF2B5EF4-FFF2-40B4-BE49-F238E27FC236}">
                <a16:creationId xmlns:a16="http://schemas.microsoft.com/office/drawing/2014/main" id="{BB74508D-68F5-B51D-FB5D-C8779E4C167E}"/>
              </a:ext>
            </a:extLst>
          </p:cNvPr>
          <p:cNvPicPr>
            <a:picLocks noChangeAspect="1"/>
          </p:cNvPicPr>
          <p:nvPr/>
        </p:nvPicPr>
        <p:blipFill>
          <a:blip r:embed="rId3"/>
          <a:stretch>
            <a:fillRect/>
          </a:stretch>
        </p:blipFill>
        <p:spPr>
          <a:xfrm>
            <a:off x="415790" y="0"/>
            <a:ext cx="8312419" cy="5143500"/>
          </a:xfrm>
          <a:prstGeom prst="rect">
            <a:avLst/>
          </a:prstGeom>
        </p:spPr>
      </p:pic>
    </p:spTree>
    <p:extLst>
      <p:ext uri="{BB962C8B-B14F-4D97-AF65-F5344CB8AC3E}">
        <p14:creationId xmlns:p14="http://schemas.microsoft.com/office/powerpoint/2010/main" val="2592400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5315578" y="247300"/>
            <a:ext cx="3620747" cy="527400"/>
          </a:xfrm>
          <a:prstGeom prst="rect">
            <a:avLst/>
          </a:prstGeom>
          <a:solidFill>
            <a:schemeClr val="lt1"/>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dk1"/>
              </a:buClr>
              <a:buSzPct val="34375"/>
              <a:buFont typeface="Arial"/>
              <a:buNone/>
            </a:pPr>
            <a:r>
              <a:rPr lang="en-US" dirty="0"/>
              <a:t>Experimental</a:t>
            </a:r>
            <a:r>
              <a:rPr lang="ru" dirty="0"/>
              <a:t> design</a:t>
            </a:r>
            <a:endParaRPr dirty="0"/>
          </a:p>
        </p:txBody>
      </p:sp>
      <p:sp>
        <p:nvSpPr>
          <p:cNvPr id="104" name="Google Shape;104;p21"/>
          <p:cNvSpPr txBox="1">
            <a:spLocks noGrp="1"/>
          </p:cNvSpPr>
          <p:nvPr>
            <p:ph type="body" idx="1"/>
          </p:nvPr>
        </p:nvSpPr>
        <p:spPr>
          <a:xfrm>
            <a:off x="5508171" y="1153886"/>
            <a:ext cx="2532600" cy="3425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None/>
            </a:pPr>
            <a:r>
              <a:rPr lang="ru" sz="1800" dirty="0">
                <a:solidFill>
                  <a:schemeClr val="tx1"/>
                </a:solidFill>
              </a:rPr>
              <a:t>samples - Before / After elongation</a:t>
            </a:r>
            <a:endParaRPr sz="1800" dirty="0">
              <a:solidFill>
                <a:schemeClr val="tx1"/>
              </a:solidFill>
            </a:endParaRPr>
          </a:p>
          <a:p>
            <a:pPr marL="457200" lvl="0" indent="-342900" algn="l" rtl="0">
              <a:spcBef>
                <a:spcPts val="1200"/>
              </a:spcBef>
              <a:spcAft>
                <a:spcPts val="0"/>
              </a:spcAft>
              <a:buSzPts val="1800"/>
              <a:buChar char="●"/>
            </a:pPr>
            <a:r>
              <a:rPr lang="ru" sz="1800" dirty="0">
                <a:solidFill>
                  <a:schemeClr val="tx1"/>
                </a:solidFill>
              </a:rPr>
              <a:t>intrusively elongated cells</a:t>
            </a:r>
            <a:endParaRPr sz="1800" dirty="0">
              <a:solidFill>
                <a:schemeClr val="tx1"/>
              </a:solidFill>
            </a:endParaRPr>
          </a:p>
          <a:p>
            <a:pPr marL="457200" lvl="0" indent="-342900" algn="l" rtl="0">
              <a:spcBef>
                <a:spcPts val="0"/>
              </a:spcBef>
              <a:spcAft>
                <a:spcPts val="0"/>
              </a:spcAft>
              <a:buSzPts val="1800"/>
              <a:buChar char="●"/>
            </a:pPr>
            <a:r>
              <a:rPr lang="ru" sz="1800" dirty="0">
                <a:solidFill>
                  <a:schemeClr val="tx1"/>
                </a:solidFill>
              </a:rPr>
              <a:t>cells in different tissues near them</a:t>
            </a:r>
            <a:endParaRPr sz="1800" dirty="0">
              <a:solidFill>
                <a:schemeClr val="tx1"/>
              </a:solidFill>
            </a:endParaRPr>
          </a:p>
          <a:p>
            <a:pPr marL="457200" lvl="0" indent="-342900" algn="l" rtl="0">
              <a:spcBef>
                <a:spcPts val="0"/>
              </a:spcBef>
              <a:spcAft>
                <a:spcPts val="0"/>
              </a:spcAft>
              <a:buSzPts val="1800"/>
              <a:buChar char="●"/>
            </a:pPr>
            <a:r>
              <a:rPr lang="ru" sz="1800" dirty="0">
                <a:solidFill>
                  <a:schemeClr val="tx1"/>
                </a:solidFill>
              </a:rPr>
              <a:t>xylem cells</a:t>
            </a:r>
            <a:endParaRPr sz="1800" dirty="0">
              <a:solidFill>
                <a:schemeClr val="tx1"/>
              </a:solidFill>
            </a:endParaRPr>
          </a:p>
          <a:p>
            <a:pPr marL="0" lvl="0" indent="0" algn="l" rtl="0">
              <a:spcBef>
                <a:spcPts val="1200"/>
              </a:spcBef>
              <a:spcAft>
                <a:spcPts val="1200"/>
              </a:spcAft>
              <a:buClr>
                <a:schemeClr val="dk1"/>
              </a:buClr>
              <a:buSzPts val="1200"/>
              <a:buNone/>
            </a:pPr>
            <a:r>
              <a:rPr lang="ru" sz="1800" dirty="0">
                <a:solidFill>
                  <a:schemeClr val="tx1"/>
                </a:solidFill>
              </a:rPr>
              <a:t>mRNA + miRNA</a:t>
            </a:r>
            <a:endParaRPr sz="1800" dirty="0">
              <a:solidFill>
                <a:schemeClr val="tx1"/>
              </a:solidFill>
            </a:endParaRPr>
          </a:p>
        </p:txBody>
      </p:sp>
      <p:sp>
        <p:nvSpPr>
          <p:cNvPr id="105" name="Google Shape;10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ru"/>
              <a:t>3</a:t>
            </a:fld>
            <a:endParaRPr/>
          </a:p>
        </p:txBody>
      </p:sp>
      <p:pic>
        <p:nvPicPr>
          <p:cNvPr id="106" name="Google Shape;106;p21"/>
          <p:cNvPicPr preferRelativeResize="0"/>
          <p:nvPr/>
        </p:nvPicPr>
        <p:blipFill>
          <a:blip r:embed="rId3">
            <a:alphaModFix/>
          </a:blip>
          <a:stretch>
            <a:fillRect/>
          </a:stretch>
        </p:blipFill>
        <p:spPr>
          <a:xfrm>
            <a:off x="0" y="51763"/>
            <a:ext cx="5242857" cy="5039974"/>
          </a:xfrm>
          <a:prstGeom prst="rect">
            <a:avLst/>
          </a:prstGeom>
          <a:noFill/>
          <a:ln>
            <a:noFill/>
          </a:ln>
        </p:spPr>
      </p:pic>
      <p:sp>
        <p:nvSpPr>
          <p:cNvPr id="2" name="TextBox 1">
            <a:extLst>
              <a:ext uri="{FF2B5EF4-FFF2-40B4-BE49-F238E27FC236}">
                <a16:creationId xmlns:a16="http://schemas.microsoft.com/office/drawing/2014/main" id="{950B8410-5012-9FB9-918E-0C5180BA3C04}"/>
              </a:ext>
            </a:extLst>
          </p:cNvPr>
          <p:cNvSpPr txBox="1"/>
          <p:nvPr/>
        </p:nvSpPr>
        <p:spPr>
          <a:xfrm>
            <a:off x="5579232" y="4149687"/>
            <a:ext cx="3203750" cy="600164"/>
          </a:xfrm>
          <a:prstGeom prst="rect">
            <a:avLst/>
          </a:prstGeom>
          <a:noFill/>
        </p:spPr>
        <p:txBody>
          <a:bodyPr wrap="square" rtlCol="0">
            <a:spAutoFit/>
          </a:bodyPr>
          <a:lstStyle/>
          <a:p>
            <a:r>
              <a:rPr lang="en-US" sz="1100" dirty="0">
                <a:solidFill>
                  <a:schemeClr val="accent2">
                    <a:lumMod val="75000"/>
                    <a:lumOff val="25000"/>
                  </a:schemeClr>
                </a:solidFill>
              </a:rPr>
              <a:t>A scheme of plant material collection to obtain </a:t>
            </a:r>
            <a:r>
              <a:rPr lang="en-US" sz="1100" dirty="0" err="1">
                <a:solidFill>
                  <a:schemeClr val="accent2">
                    <a:lumMod val="75000"/>
                    <a:lumOff val="25000"/>
                  </a:schemeClr>
                </a:solidFill>
              </a:rPr>
              <a:t>iFIBa</a:t>
            </a:r>
            <a:r>
              <a:rPr lang="en-US" sz="1100" dirty="0">
                <a:solidFill>
                  <a:schemeClr val="accent2">
                    <a:lumMod val="75000"/>
                    <a:lumOff val="25000"/>
                  </a:schemeClr>
                </a:solidFill>
              </a:rPr>
              <a:t>, </a:t>
            </a:r>
            <a:r>
              <a:rPr lang="en-US" sz="1100" dirty="0" err="1">
                <a:solidFill>
                  <a:schemeClr val="accent2">
                    <a:lumMod val="75000"/>
                    <a:lumOff val="25000"/>
                  </a:schemeClr>
                </a:solidFill>
              </a:rPr>
              <a:t>iFIBb</a:t>
            </a:r>
            <a:r>
              <a:rPr lang="en-US" sz="1100" dirty="0">
                <a:solidFill>
                  <a:schemeClr val="accent2">
                    <a:lumMod val="75000"/>
                    <a:lumOff val="25000"/>
                  </a:schemeClr>
                </a:solidFill>
              </a:rPr>
              <a:t>, </a:t>
            </a:r>
            <a:r>
              <a:rPr lang="en-US" sz="1100" dirty="0" err="1">
                <a:solidFill>
                  <a:schemeClr val="accent2">
                    <a:lumMod val="75000"/>
                    <a:lumOff val="25000"/>
                  </a:schemeClr>
                </a:solidFill>
              </a:rPr>
              <a:t>cPAR</a:t>
            </a:r>
            <a:r>
              <a:rPr lang="en-US" sz="1100" dirty="0">
                <a:solidFill>
                  <a:schemeClr val="accent2">
                    <a:lumMod val="75000"/>
                    <a:lumOff val="25000"/>
                  </a:schemeClr>
                </a:solidFill>
              </a:rPr>
              <a:t>, </a:t>
            </a:r>
            <a:r>
              <a:rPr lang="en-US" sz="1100" dirty="0" err="1">
                <a:solidFill>
                  <a:schemeClr val="accent2">
                    <a:lumMod val="75000"/>
                    <a:lumOff val="25000"/>
                  </a:schemeClr>
                </a:solidFill>
              </a:rPr>
              <a:t>sXYL</a:t>
            </a:r>
            <a:r>
              <a:rPr lang="en-US" sz="1100" dirty="0">
                <a:solidFill>
                  <a:schemeClr val="accent2">
                    <a:lumMod val="75000"/>
                    <a:lumOff val="25000"/>
                  </a:schemeClr>
                </a:solidFill>
              </a:rPr>
              <a:t> and </a:t>
            </a:r>
            <a:r>
              <a:rPr lang="en-US" sz="1100" dirty="0" err="1">
                <a:solidFill>
                  <a:schemeClr val="accent2">
                    <a:lumMod val="75000"/>
                    <a:lumOff val="25000"/>
                  </a:schemeClr>
                </a:solidFill>
              </a:rPr>
              <a:t>tFIB</a:t>
            </a:r>
            <a:r>
              <a:rPr lang="en-US" sz="1100" dirty="0">
                <a:solidFill>
                  <a:schemeClr val="accent2">
                    <a:lumMod val="75000"/>
                    <a:lumOff val="25000"/>
                  </a:schemeClr>
                </a:solidFill>
              </a:rPr>
              <a:t> samples for subsequent RNA-Seq and miRNA-Seq ana</a:t>
            </a:r>
          </a:p>
        </p:txBody>
      </p:sp>
    </p:spTree>
  </p:cSld>
  <p:clrMapOvr>
    <a:masterClrMapping/>
  </p:clrMapOvr>
  <mc:AlternateContent xmlns:mc="http://schemas.openxmlformats.org/markup-compatibility/2006" xmlns:p14="http://schemas.microsoft.com/office/powerpoint/2010/main">
    <mc:Choice Requires="p14">
      <p:transition spd="slow" p14:dur="2000" advTm="36976"/>
    </mc:Choice>
    <mc:Fallback xmlns="">
      <p:transition spd="slow" advTm="369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24244A51-AD50-A633-CE05-A5C3D240DF02}"/>
              </a:ext>
            </a:extLst>
          </p:cNvPr>
          <p:cNvSpPr>
            <a:spLocks noGrp="1"/>
          </p:cNvSpPr>
          <p:nvPr>
            <p:ph type="title"/>
          </p:nvPr>
        </p:nvSpPr>
        <p:spPr/>
        <p:txBody>
          <a:bodyPr>
            <a:normAutofit fontScale="90000"/>
          </a:bodyPr>
          <a:lstStyle/>
          <a:p>
            <a:r>
              <a:rPr lang="en-US" dirty="0"/>
              <a:t>Previous studies</a:t>
            </a:r>
          </a:p>
        </p:txBody>
      </p:sp>
      <p:sp>
        <p:nvSpPr>
          <p:cNvPr id="4" name="Текст 3">
            <a:extLst>
              <a:ext uri="{FF2B5EF4-FFF2-40B4-BE49-F238E27FC236}">
                <a16:creationId xmlns:a16="http://schemas.microsoft.com/office/drawing/2014/main" id="{B4973FCB-B73C-C915-D1DB-03E3089936FF}"/>
              </a:ext>
            </a:extLst>
          </p:cNvPr>
          <p:cNvSpPr>
            <a:spLocks noGrp="1"/>
          </p:cNvSpPr>
          <p:nvPr>
            <p:ph type="body" idx="1"/>
          </p:nvPr>
        </p:nvSpPr>
        <p:spPr/>
        <p:txBody>
          <a:bodyPr>
            <a:normAutofit fontScale="92500" lnSpcReduction="10000"/>
          </a:bodyPr>
          <a:lstStyle/>
          <a:p>
            <a:pPr marL="228600" indent="0"/>
            <a:r>
              <a:rPr lang="en-US" dirty="0">
                <a:solidFill>
                  <a:schemeClr val="tx1"/>
                </a:solidFill>
              </a:rPr>
              <a:t>Published</a:t>
            </a:r>
          </a:p>
          <a:p>
            <a:pPr>
              <a:buFont typeface="Arial" panose="020B0604020202020204" pitchFamily="34" charset="0"/>
              <a:buChar char="•"/>
            </a:pPr>
            <a:r>
              <a:rPr lang="en-US" dirty="0">
                <a:solidFill>
                  <a:schemeClr val="tx1"/>
                </a:solidFill>
              </a:rPr>
              <a:t>RNA-seq Data Analysis</a:t>
            </a:r>
          </a:p>
          <a:p>
            <a:pPr>
              <a:buFont typeface="Arial" panose="020B0604020202020204" pitchFamily="34" charset="0"/>
              <a:buChar char="•"/>
            </a:pPr>
            <a:r>
              <a:rPr lang="en-US" dirty="0">
                <a:solidFill>
                  <a:schemeClr val="tx1"/>
                </a:solidFill>
              </a:rPr>
              <a:t>miRNA-seq Data Analysis</a:t>
            </a:r>
          </a:p>
          <a:p>
            <a:pPr>
              <a:buFont typeface="Arial" panose="020B0604020202020204" pitchFamily="34" charset="0"/>
              <a:buChar char="•"/>
            </a:pPr>
            <a:r>
              <a:rPr lang="en-US" dirty="0">
                <a:solidFill>
                  <a:schemeClr val="tx1"/>
                </a:solidFill>
              </a:rPr>
              <a:t>Differential Expression Analysis</a:t>
            </a:r>
          </a:p>
          <a:p>
            <a:pPr>
              <a:buFont typeface="Arial" panose="020B0604020202020204" pitchFamily="34" charset="0"/>
              <a:buChar char="•"/>
            </a:pPr>
            <a:r>
              <a:rPr lang="en-US" dirty="0">
                <a:solidFill>
                  <a:schemeClr val="tx1"/>
                </a:solidFill>
              </a:rPr>
              <a:t>Hierarchical Clustering of Samples and miRNAs</a:t>
            </a:r>
          </a:p>
          <a:p>
            <a:pPr>
              <a:buFont typeface="Arial" panose="020B0604020202020204" pitchFamily="34" charset="0"/>
              <a:buChar char="•"/>
            </a:pPr>
            <a:r>
              <a:rPr lang="en-US" dirty="0">
                <a:solidFill>
                  <a:schemeClr val="tx1"/>
                </a:solidFill>
              </a:rPr>
              <a:t>Flax miRNA Targets Prediction (</a:t>
            </a:r>
            <a:r>
              <a:rPr lang="en-US" dirty="0" err="1">
                <a:solidFill>
                  <a:schemeClr val="tx1"/>
                </a:solidFill>
              </a:rPr>
              <a:t>psRNATarget</a:t>
            </a:r>
            <a:r>
              <a:rPr lang="en-US" dirty="0">
                <a:solidFill>
                  <a:schemeClr val="tx1"/>
                </a:solidFill>
              </a:rPr>
              <a:t>)</a:t>
            </a:r>
          </a:p>
          <a:p>
            <a:pPr marL="228600" indent="0"/>
            <a:endParaRPr lang="en-US" dirty="0">
              <a:solidFill>
                <a:schemeClr val="tx1"/>
              </a:solidFill>
            </a:endParaRPr>
          </a:p>
          <a:p>
            <a:pPr marL="228600" indent="0"/>
            <a:r>
              <a:rPr lang="en-US" dirty="0">
                <a:solidFill>
                  <a:schemeClr val="tx1"/>
                </a:solidFill>
              </a:rPr>
              <a:t>Unpublished</a:t>
            </a:r>
          </a:p>
          <a:p>
            <a:pPr>
              <a:buFont typeface="Arial" panose="020B0604020202020204" pitchFamily="34" charset="0"/>
              <a:buChar char="•"/>
            </a:pPr>
            <a:r>
              <a:rPr lang="en-US" dirty="0">
                <a:solidFill>
                  <a:schemeClr val="tx1"/>
                </a:solidFill>
              </a:rPr>
              <a:t>Flax miRNA Targets Prediction (</a:t>
            </a:r>
            <a:r>
              <a:rPr lang="en-US" dirty="0" err="1">
                <a:solidFill>
                  <a:schemeClr val="tx1"/>
                </a:solidFill>
              </a:rPr>
              <a:t>carringtonlab</a:t>
            </a:r>
            <a:r>
              <a:rPr lang="en-US" dirty="0">
                <a:solidFill>
                  <a:schemeClr val="tx1"/>
                </a:solidFill>
              </a:rPr>
              <a:t>/</a:t>
            </a:r>
            <a:r>
              <a:rPr lang="en-US" dirty="0" err="1">
                <a:solidFill>
                  <a:schemeClr val="tx1"/>
                </a:solidFill>
              </a:rPr>
              <a:t>TargetFinder</a:t>
            </a:r>
            <a:r>
              <a:rPr lang="en-US" dirty="0">
                <a:solidFill>
                  <a:schemeClr val="tx1"/>
                </a:solidFill>
              </a:rPr>
              <a:t>)</a:t>
            </a:r>
          </a:p>
          <a:p>
            <a:pPr>
              <a:buFont typeface="Arial" panose="020B0604020202020204" pitchFamily="34" charset="0"/>
              <a:buChar char="•"/>
            </a:pPr>
            <a:r>
              <a:rPr lang="en-US" dirty="0">
                <a:solidFill>
                  <a:schemeClr val="tx1"/>
                </a:solidFill>
              </a:rPr>
              <a:t>Flax miRNA clustered potential Targets via correlation</a:t>
            </a:r>
          </a:p>
        </p:txBody>
      </p:sp>
      <p:sp>
        <p:nvSpPr>
          <p:cNvPr id="5" name="Номер слайда 4">
            <a:extLst>
              <a:ext uri="{FF2B5EF4-FFF2-40B4-BE49-F238E27FC236}">
                <a16:creationId xmlns:a16="http://schemas.microsoft.com/office/drawing/2014/main" id="{CBDF566C-F9A6-6177-1A16-A23EBDF3A2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4</a:t>
            </a:fld>
            <a:endParaRPr lang="ru"/>
          </a:p>
        </p:txBody>
      </p:sp>
      <p:sp>
        <p:nvSpPr>
          <p:cNvPr id="8" name="TextBox 7">
            <a:extLst>
              <a:ext uri="{FF2B5EF4-FFF2-40B4-BE49-F238E27FC236}">
                <a16:creationId xmlns:a16="http://schemas.microsoft.com/office/drawing/2014/main" id="{2BF97B6D-6FB4-C3AD-9CB9-809CC4C745CC}"/>
              </a:ext>
            </a:extLst>
          </p:cNvPr>
          <p:cNvSpPr txBox="1"/>
          <p:nvPr/>
        </p:nvSpPr>
        <p:spPr>
          <a:xfrm>
            <a:off x="351692" y="4672484"/>
            <a:ext cx="4833257" cy="261610"/>
          </a:xfrm>
          <a:prstGeom prst="rect">
            <a:avLst/>
          </a:prstGeom>
          <a:noFill/>
        </p:spPr>
        <p:txBody>
          <a:bodyPr wrap="square" rtlCol="0">
            <a:spAutoFit/>
          </a:bodyPr>
          <a:lstStyle/>
          <a:p>
            <a:r>
              <a:rPr lang="en-US" sz="1100" dirty="0"/>
              <a:t>correlation heatmap between miRNA and regulated mRNA clusters</a:t>
            </a:r>
          </a:p>
        </p:txBody>
      </p:sp>
      <p:pic>
        <p:nvPicPr>
          <p:cNvPr id="12" name="Рисунок 11" descr="Изображение выглядит как текст, канцелярские товары&#10;&#10;Автоматически созданное описание">
            <a:extLst>
              <a:ext uri="{FF2B5EF4-FFF2-40B4-BE49-F238E27FC236}">
                <a16:creationId xmlns:a16="http://schemas.microsoft.com/office/drawing/2014/main" id="{ADFBC7D5-E091-4678-924C-95F941709326}"/>
              </a:ext>
            </a:extLst>
          </p:cNvPr>
          <p:cNvPicPr>
            <a:picLocks noChangeAspect="1"/>
          </p:cNvPicPr>
          <p:nvPr/>
        </p:nvPicPr>
        <p:blipFill>
          <a:blip r:embed="rId3"/>
          <a:stretch>
            <a:fillRect/>
          </a:stretch>
        </p:blipFill>
        <p:spPr>
          <a:xfrm>
            <a:off x="298545" y="1009789"/>
            <a:ext cx="4939550" cy="3486741"/>
          </a:xfrm>
          <a:prstGeom prst="rect">
            <a:avLst/>
          </a:prstGeom>
        </p:spPr>
      </p:pic>
    </p:spTree>
    <p:extLst>
      <p:ext uri="{BB962C8B-B14F-4D97-AF65-F5344CB8AC3E}">
        <p14:creationId xmlns:p14="http://schemas.microsoft.com/office/powerpoint/2010/main" val="421114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57200" y="306435"/>
            <a:ext cx="6824400" cy="52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Arial"/>
              <a:buNone/>
            </a:pPr>
            <a:r>
              <a:rPr lang="ru"/>
              <a:t>Aim and tasks</a:t>
            </a:r>
            <a:endParaRPr/>
          </a:p>
        </p:txBody>
      </p:sp>
      <p:sp>
        <p:nvSpPr>
          <p:cNvPr id="97" name="Google Shape;97;p20"/>
          <p:cNvSpPr txBox="1">
            <a:spLocks noGrp="1"/>
          </p:cNvSpPr>
          <p:nvPr>
            <p:ph type="body" idx="1"/>
          </p:nvPr>
        </p:nvSpPr>
        <p:spPr>
          <a:xfrm>
            <a:off x="457200" y="1211943"/>
            <a:ext cx="7467600" cy="344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ru" sz="1800" dirty="0">
                <a:solidFill>
                  <a:schemeClr val="dk1"/>
                </a:solidFill>
              </a:rPr>
              <a:t>Main aim - to study something unexplored in the process of cells’ intrusive elongation in phloem fibers</a:t>
            </a:r>
            <a:endParaRPr sz="18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8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ru" sz="1800" dirty="0">
                <a:solidFill>
                  <a:schemeClr val="dk1"/>
                </a:solidFill>
              </a:rPr>
              <a:t>Tasks:</a:t>
            </a:r>
            <a:endParaRPr sz="1800" dirty="0">
              <a:solidFill>
                <a:schemeClr val="dk1"/>
              </a:solidFill>
            </a:endParaRPr>
          </a:p>
          <a:p>
            <a:pPr marL="457200" lvl="0" indent="-342900" algn="l" rtl="0">
              <a:lnSpc>
                <a:spcPct val="100000"/>
              </a:lnSpc>
              <a:spcBef>
                <a:spcPts val="0"/>
              </a:spcBef>
              <a:spcAft>
                <a:spcPts val="0"/>
              </a:spcAft>
              <a:buSzPts val="1800"/>
              <a:buAutoNum type="arabicParenR"/>
            </a:pPr>
            <a:r>
              <a:rPr lang="en-US" sz="1800" dirty="0">
                <a:solidFill>
                  <a:schemeClr val="dk1"/>
                </a:solidFill>
              </a:rPr>
              <a:t>S</a:t>
            </a:r>
            <a:r>
              <a:rPr lang="ru" sz="1800" dirty="0">
                <a:solidFill>
                  <a:schemeClr val="dk1"/>
                </a:solidFill>
              </a:rPr>
              <a:t>tudy existing</a:t>
            </a:r>
            <a:r>
              <a:rPr lang="en-US" sz="1800" dirty="0">
                <a:solidFill>
                  <a:schemeClr val="dk1"/>
                </a:solidFill>
              </a:rPr>
              <a:t> results and methods</a:t>
            </a:r>
          </a:p>
          <a:p>
            <a:pPr marL="457200" lvl="0" indent="-342900" algn="l" rtl="0">
              <a:lnSpc>
                <a:spcPct val="100000"/>
              </a:lnSpc>
              <a:spcBef>
                <a:spcPts val="0"/>
              </a:spcBef>
              <a:spcAft>
                <a:spcPts val="0"/>
              </a:spcAft>
              <a:buSzPts val="1800"/>
              <a:buAutoNum type="arabicParenR"/>
            </a:pPr>
            <a:r>
              <a:rPr lang="en-US" sz="1800" dirty="0">
                <a:solidFill>
                  <a:schemeClr val="dk1"/>
                </a:solidFill>
              </a:rPr>
              <a:t>Check results of the prediction of downregulated target genes for miRNA using correlation</a:t>
            </a:r>
            <a:br>
              <a:rPr lang="en-US" sz="1800" dirty="0">
                <a:solidFill>
                  <a:schemeClr val="dk1"/>
                </a:solidFill>
              </a:rPr>
            </a:br>
            <a:r>
              <a:rPr lang="en-US" sz="1800" dirty="0">
                <a:solidFill>
                  <a:srgbClr val="7030A0"/>
                </a:solidFill>
              </a:rPr>
              <a:t>(</a:t>
            </a:r>
            <a:r>
              <a:rPr lang="en-US" sz="1800" dirty="0" err="1">
                <a:solidFill>
                  <a:srgbClr val="7030A0"/>
                </a:solidFill>
              </a:rPr>
              <a:t>targetFinder</a:t>
            </a:r>
            <a:r>
              <a:rPr lang="en-US" sz="1800" dirty="0">
                <a:solidFill>
                  <a:srgbClr val="7030A0"/>
                </a:solidFill>
              </a:rPr>
              <a:t> /vs/ correlation: does mRNA match?)</a:t>
            </a:r>
          </a:p>
          <a:p>
            <a:pPr marL="457200" lvl="0" indent="-342900" algn="l" rtl="0">
              <a:lnSpc>
                <a:spcPct val="100000"/>
              </a:lnSpc>
              <a:spcBef>
                <a:spcPts val="0"/>
              </a:spcBef>
              <a:spcAft>
                <a:spcPts val="0"/>
              </a:spcAft>
              <a:buSzPts val="1800"/>
              <a:buAutoNum type="arabicParenR"/>
            </a:pPr>
            <a:r>
              <a:rPr lang="en-US" sz="1800" dirty="0">
                <a:solidFill>
                  <a:schemeClr val="dk1"/>
                </a:solidFill>
              </a:rPr>
              <a:t>Phylogenetic analysis of miRNA</a:t>
            </a:r>
            <a:br>
              <a:rPr lang="en-US" sz="1800" dirty="0">
                <a:solidFill>
                  <a:schemeClr val="dk1"/>
                </a:solidFill>
              </a:rPr>
            </a:br>
            <a:r>
              <a:rPr lang="en-US" sz="1800" dirty="0">
                <a:solidFill>
                  <a:srgbClr val="7030A0"/>
                </a:solidFill>
              </a:rPr>
              <a:t>(new -&gt; to existing families)</a:t>
            </a:r>
            <a:endParaRPr sz="1800" dirty="0">
              <a:solidFill>
                <a:srgbClr val="7030A0"/>
              </a:solidFill>
            </a:endParaRPr>
          </a:p>
          <a:p>
            <a:pPr marL="457200" lvl="0" indent="-342900" algn="l" rtl="0">
              <a:lnSpc>
                <a:spcPct val="100000"/>
              </a:lnSpc>
              <a:spcBef>
                <a:spcPts val="0"/>
              </a:spcBef>
              <a:spcAft>
                <a:spcPts val="0"/>
              </a:spcAft>
              <a:buSzPts val="1800"/>
              <a:buAutoNum type="arabicParenR"/>
            </a:pPr>
            <a:r>
              <a:rPr lang="en-US" sz="1800" dirty="0">
                <a:solidFill>
                  <a:schemeClr val="dk1"/>
                </a:solidFill>
              </a:rPr>
              <a:t>P</a:t>
            </a:r>
            <a:r>
              <a:rPr lang="ru" sz="1800" dirty="0">
                <a:solidFill>
                  <a:schemeClr val="dk1"/>
                </a:solidFill>
              </a:rPr>
              <a:t>erform pathway analysis for m</a:t>
            </a:r>
            <a:r>
              <a:rPr lang="en-US" sz="1800" dirty="0" err="1">
                <a:solidFill>
                  <a:schemeClr val="dk1"/>
                </a:solidFill>
              </a:rPr>
              <a:t>i</a:t>
            </a:r>
            <a:r>
              <a:rPr lang="ru" sz="1800" dirty="0">
                <a:solidFill>
                  <a:schemeClr val="dk1"/>
                </a:solidFill>
              </a:rPr>
              <a:t>RNA</a:t>
            </a:r>
            <a:br>
              <a:rPr lang="en-US" sz="1800" dirty="0">
                <a:solidFill>
                  <a:schemeClr val="dk1"/>
                </a:solidFill>
              </a:rPr>
            </a:br>
            <a:r>
              <a:rPr lang="en-US" sz="1800" dirty="0">
                <a:solidFill>
                  <a:srgbClr val="7030A0"/>
                </a:solidFill>
              </a:rPr>
              <a:t>(does miRNA participate in cell wall elongation pathway?)</a:t>
            </a:r>
          </a:p>
        </p:txBody>
      </p:sp>
      <p:sp>
        <p:nvSpPr>
          <p:cNvPr id="98" name="Google Shape;9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ru"/>
              <a:t>5</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92947"/>
    </mc:Choice>
    <mc:Fallback xmlns="">
      <p:transition spd="slow" advTm="9294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457200" y="306435"/>
            <a:ext cx="6824400" cy="52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ct val="34375"/>
              <a:buFont typeface="Arial"/>
              <a:buNone/>
            </a:pPr>
            <a:r>
              <a:rPr lang="en-US" sz="2900" b="0" i="0" u="none" strike="noStrike" dirty="0">
                <a:solidFill>
                  <a:srgbClr val="0C0C0D"/>
                </a:solidFill>
                <a:effectLst/>
                <a:latin typeface="Arial" panose="020B0604020202020204" pitchFamily="34" charset="0"/>
              </a:rPr>
              <a:t>Project design/tools/methods</a:t>
            </a:r>
            <a:endParaRPr lang="en-US" sz="2900" dirty="0"/>
          </a:p>
        </p:txBody>
      </p:sp>
      <p:sp>
        <p:nvSpPr>
          <p:cNvPr id="112" name="Google Shape;112;p22"/>
          <p:cNvSpPr txBox="1">
            <a:spLocks noGrp="1"/>
          </p:cNvSpPr>
          <p:nvPr>
            <p:ph type="body" idx="1"/>
          </p:nvPr>
        </p:nvSpPr>
        <p:spPr>
          <a:xfrm>
            <a:off x="457200" y="1211943"/>
            <a:ext cx="7467600" cy="344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800" dirty="0">
                <a:solidFill>
                  <a:schemeClr val="tx1"/>
                </a:solidFill>
              </a:rPr>
              <a:t>R script parts:</a:t>
            </a:r>
          </a:p>
          <a:p>
            <a:pPr marL="0" lvl="0" indent="0" algn="l" rtl="0">
              <a:lnSpc>
                <a:spcPct val="100000"/>
              </a:lnSpc>
              <a:spcBef>
                <a:spcPts val="0"/>
              </a:spcBef>
              <a:spcAft>
                <a:spcPts val="0"/>
              </a:spcAft>
              <a:buClr>
                <a:schemeClr val="dk1"/>
              </a:buClr>
              <a:buSzPts val="1100"/>
              <a:buFont typeface="Arial"/>
              <a:buNone/>
            </a:pPr>
            <a:endParaRPr lang="en-US" sz="1800" dirty="0">
              <a:solidFill>
                <a:schemeClr val="tx1"/>
              </a:solidFill>
            </a:endParaRPr>
          </a:p>
          <a:p>
            <a:pPr marL="0" lvl="0" indent="0" algn="l" rtl="0">
              <a:lnSpc>
                <a:spcPct val="100000"/>
              </a:lnSpc>
              <a:spcBef>
                <a:spcPts val="0"/>
              </a:spcBef>
              <a:spcAft>
                <a:spcPts val="0"/>
              </a:spcAft>
              <a:buClr>
                <a:schemeClr val="dk1"/>
              </a:buClr>
              <a:buSzPts val="1100"/>
              <a:buFont typeface="Arial"/>
              <a:buNone/>
            </a:pPr>
            <a:r>
              <a:rPr lang="en-US" sz="1800" dirty="0">
                <a:solidFill>
                  <a:schemeClr val="tx1"/>
                </a:solidFill>
              </a:rPr>
              <a:t>    </a:t>
            </a:r>
            <a:r>
              <a:rPr lang="en-US" sz="1800" dirty="0">
                <a:solidFill>
                  <a:schemeClr val="accent2">
                    <a:lumMod val="50000"/>
                    <a:lumOff val="50000"/>
                  </a:schemeClr>
                </a:solidFill>
              </a:rPr>
              <a:t>0) Clustering and correlation (before me): </a:t>
            </a:r>
            <a:r>
              <a:rPr lang="en-US" sz="1800" dirty="0" err="1">
                <a:solidFill>
                  <a:schemeClr val="accent2">
                    <a:lumMod val="50000"/>
                    <a:lumOff val="50000"/>
                  </a:schemeClr>
                </a:solidFill>
              </a:rPr>
              <a:t>fastcluster</a:t>
            </a:r>
            <a:r>
              <a:rPr lang="en-US" sz="1800" dirty="0">
                <a:solidFill>
                  <a:schemeClr val="accent2">
                    <a:lumMod val="50000"/>
                    <a:lumOff val="50000"/>
                  </a:schemeClr>
                </a:solidFill>
              </a:rPr>
              <a:t>, WGCNA</a:t>
            </a:r>
          </a:p>
          <a:p>
            <a:pPr marL="0" indent="0">
              <a:lnSpc>
                <a:spcPct val="100000"/>
              </a:lnSpc>
              <a:spcBef>
                <a:spcPts val="0"/>
              </a:spcBef>
              <a:buSzPts val="1100"/>
            </a:pPr>
            <a:r>
              <a:rPr lang="en-US" sz="1800" dirty="0">
                <a:solidFill>
                  <a:schemeClr val="tx1"/>
                </a:solidFill>
              </a:rPr>
              <a:t>    1) </a:t>
            </a:r>
            <a:r>
              <a:rPr lang="en-US" sz="1800" dirty="0">
                <a:solidFill>
                  <a:srgbClr val="7030A0"/>
                </a:solidFill>
              </a:rPr>
              <a:t>check </a:t>
            </a:r>
            <a:r>
              <a:rPr lang="en-US" sz="1800" dirty="0" err="1">
                <a:solidFill>
                  <a:srgbClr val="7030A0"/>
                </a:solidFill>
              </a:rPr>
              <a:t>targetFinder</a:t>
            </a:r>
            <a:r>
              <a:rPr lang="en-US" sz="1800" dirty="0">
                <a:solidFill>
                  <a:srgbClr val="7030A0"/>
                </a:solidFill>
              </a:rPr>
              <a:t> vs cluster </a:t>
            </a:r>
            <a:r>
              <a:rPr lang="en-US" sz="1800" dirty="0">
                <a:solidFill>
                  <a:schemeClr val="tx1"/>
                </a:solidFill>
              </a:rPr>
              <a:t>– </a:t>
            </a:r>
            <a:r>
              <a:rPr lang="en-US" sz="1800" dirty="0" err="1">
                <a:solidFill>
                  <a:schemeClr val="tx1"/>
                </a:solidFill>
              </a:rPr>
              <a:t>dplyr</a:t>
            </a:r>
            <a:r>
              <a:rPr lang="en-US" sz="1800" dirty="0">
                <a:solidFill>
                  <a:schemeClr val="tx1"/>
                </a:solidFill>
              </a:rPr>
              <a:t>, </a:t>
            </a:r>
            <a:r>
              <a:rPr lang="en-US" sz="1800" dirty="0" err="1">
                <a:solidFill>
                  <a:schemeClr val="tx1"/>
                </a:solidFill>
              </a:rPr>
              <a:t>ggplot</a:t>
            </a:r>
            <a:r>
              <a:rPr lang="en-US" sz="1800" dirty="0">
                <a:solidFill>
                  <a:schemeClr val="tx1"/>
                </a:solidFill>
              </a:rPr>
              <a:t> + </a:t>
            </a:r>
            <a:r>
              <a:rPr lang="en-US" sz="1800" dirty="0" err="1">
                <a:solidFill>
                  <a:schemeClr val="tx1"/>
                </a:solidFill>
              </a:rPr>
              <a:t>jaccard</a:t>
            </a:r>
            <a:r>
              <a:rPr lang="en-US" sz="1800" dirty="0">
                <a:solidFill>
                  <a:schemeClr val="tx1"/>
                </a:solidFill>
              </a:rPr>
              <a:t> index</a:t>
            </a:r>
            <a:endParaRPr lang="en-US" sz="1800" dirty="0">
              <a:solidFill>
                <a:srgbClr val="7030A0"/>
              </a:solidFill>
            </a:endParaRPr>
          </a:p>
          <a:p>
            <a:pPr marL="0" indent="0">
              <a:lnSpc>
                <a:spcPct val="100000"/>
              </a:lnSpc>
              <a:spcBef>
                <a:spcPts val="0"/>
              </a:spcBef>
              <a:buSzPts val="1100"/>
            </a:pPr>
            <a:r>
              <a:rPr lang="en-US" sz="1800" dirty="0">
                <a:solidFill>
                  <a:schemeClr val="tx1"/>
                </a:solidFill>
              </a:rPr>
              <a:t>    2) </a:t>
            </a:r>
            <a:r>
              <a:rPr lang="en-US" sz="1800" dirty="0">
                <a:solidFill>
                  <a:srgbClr val="7030A0"/>
                </a:solidFill>
              </a:rPr>
              <a:t>Phylogenetic analysis of miRNA </a:t>
            </a:r>
            <a:r>
              <a:rPr lang="en-US" sz="1800" dirty="0">
                <a:solidFill>
                  <a:schemeClr val="tx1"/>
                </a:solidFill>
              </a:rPr>
              <a:t>– </a:t>
            </a:r>
            <a:r>
              <a:rPr lang="en-US" sz="1800" dirty="0" err="1">
                <a:solidFill>
                  <a:schemeClr val="tx1"/>
                </a:solidFill>
              </a:rPr>
              <a:t>ggtree</a:t>
            </a:r>
            <a:r>
              <a:rPr lang="en-US" sz="1800" dirty="0">
                <a:solidFill>
                  <a:schemeClr val="tx1"/>
                </a:solidFill>
              </a:rPr>
              <a:t>, </a:t>
            </a:r>
            <a:r>
              <a:rPr lang="en-US" sz="1800" dirty="0" err="1">
                <a:solidFill>
                  <a:schemeClr val="tx1"/>
                </a:solidFill>
              </a:rPr>
              <a:t>seqinr</a:t>
            </a:r>
            <a:r>
              <a:rPr lang="en-US" sz="1800" dirty="0">
                <a:solidFill>
                  <a:schemeClr val="tx1"/>
                </a:solidFill>
              </a:rPr>
              <a:t>, ape (</a:t>
            </a:r>
            <a:r>
              <a:rPr lang="en-US" sz="1800" dirty="0" err="1">
                <a:solidFill>
                  <a:schemeClr val="tx1"/>
                </a:solidFill>
              </a:rPr>
              <a:t>bionjs</a:t>
            </a:r>
            <a:r>
              <a:rPr lang="en-US" sz="1800" dirty="0">
                <a:solidFill>
                  <a:schemeClr val="tx1"/>
                </a:solidFill>
              </a:rPr>
              <a:t>)</a:t>
            </a:r>
            <a:endParaRPr lang="en-US" sz="1800" dirty="0">
              <a:solidFill>
                <a:srgbClr val="7030A0"/>
              </a:solidFill>
            </a:endParaRPr>
          </a:p>
          <a:p>
            <a:pPr marL="0" lvl="0" indent="0">
              <a:lnSpc>
                <a:spcPct val="100000"/>
              </a:lnSpc>
              <a:spcBef>
                <a:spcPts val="0"/>
              </a:spcBef>
              <a:buSzPts val="1100"/>
            </a:pPr>
            <a:r>
              <a:rPr lang="en-US" sz="1800" dirty="0">
                <a:solidFill>
                  <a:schemeClr val="tx1"/>
                </a:solidFill>
              </a:rPr>
              <a:t>    3) </a:t>
            </a:r>
            <a:r>
              <a:rPr lang="en-US" sz="1800" dirty="0">
                <a:solidFill>
                  <a:srgbClr val="7030A0"/>
                </a:solidFill>
              </a:rPr>
              <a:t>P</a:t>
            </a:r>
            <a:r>
              <a:rPr lang="ru" sz="1800" dirty="0">
                <a:solidFill>
                  <a:srgbClr val="7030A0"/>
                </a:solidFill>
              </a:rPr>
              <a:t>athway analysis </a:t>
            </a:r>
            <a:r>
              <a:rPr lang="en-US" sz="1800" dirty="0">
                <a:solidFill>
                  <a:srgbClr val="7030A0"/>
                </a:solidFill>
              </a:rPr>
              <a:t>of</a:t>
            </a:r>
            <a:r>
              <a:rPr lang="ru" sz="1800" dirty="0">
                <a:solidFill>
                  <a:srgbClr val="7030A0"/>
                </a:solidFill>
              </a:rPr>
              <a:t> m</a:t>
            </a:r>
            <a:r>
              <a:rPr lang="en-US" sz="1800" dirty="0" err="1">
                <a:solidFill>
                  <a:srgbClr val="7030A0"/>
                </a:solidFill>
              </a:rPr>
              <a:t>i</a:t>
            </a:r>
            <a:r>
              <a:rPr lang="ru" sz="1800" dirty="0">
                <a:solidFill>
                  <a:srgbClr val="7030A0"/>
                </a:solidFill>
              </a:rPr>
              <a:t>RNA </a:t>
            </a:r>
            <a:r>
              <a:rPr lang="en-US" sz="1800" dirty="0">
                <a:solidFill>
                  <a:schemeClr val="tx1"/>
                </a:solidFill>
              </a:rPr>
              <a:t>– </a:t>
            </a:r>
            <a:r>
              <a:rPr lang="en-US" sz="1800" dirty="0" err="1">
                <a:solidFill>
                  <a:schemeClr val="tx1"/>
                </a:solidFill>
              </a:rPr>
              <a:t>dplyr</a:t>
            </a:r>
            <a:r>
              <a:rPr lang="en-US" sz="1800" dirty="0">
                <a:solidFill>
                  <a:schemeClr val="tx1"/>
                </a:solidFill>
              </a:rPr>
              <a:t>*</a:t>
            </a:r>
            <a:endParaRPr lang="en-US" sz="1800" dirty="0">
              <a:solidFill>
                <a:srgbClr val="7030A0"/>
              </a:solidFill>
            </a:endParaRPr>
          </a:p>
          <a:p>
            <a:pPr marL="0" lvl="0" indent="0" algn="l" rtl="0">
              <a:lnSpc>
                <a:spcPct val="100000"/>
              </a:lnSpc>
              <a:spcBef>
                <a:spcPts val="0"/>
              </a:spcBef>
              <a:spcAft>
                <a:spcPts val="0"/>
              </a:spcAft>
              <a:buClr>
                <a:schemeClr val="dk1"/>
              </a:buClr>
              <a:buSzPts val="1100"/>
              <a:buFont typeface="Arial"/>
              <a:buNone/>
            </a:pPr>
            <a:endParaRPr lang="en-US" sz="1800" dirty="0">
              <a:solidFill>
                <a:schemeClr val="tx1"/>
              </a:solidFill>
            </a:endParaRPr>
          </a:p>
          <a:p>
            <a:pPr marL="0" lvl="0" indent="0" algn="l" rtl="0">
              <a:lnSpc>
                <a:spcPct val="100000"/>
              </a:lnSpc>
              <a:spcBef>
                <a:spcPts val="0"/>
              </a:spcBef>
              <a:spcAft>
                <a:spcPts val="0"/>
              </a:spcAft>
              <a:buClr>
                <a:schemeClr val="dk1"/>
              </a:buClr>
              <a:buSzPts val="1100"/>
              <a:buFont typeface="Arial"/>
              <a:buNone/>
            </a:pPr>
            <a:r>
              <a:rPr lang="en-US" sz="1800" dirty="0">
                <a:solidFill>
                  <a:schemeClr val="tx1"/>
                </a:solidFill>
              </a:rPr>
              <a:t>3*=&gt; results in </a:t>
            </a:r>
            <a:r>
              <a:rPr lang="en-US" sz="1800" dirty="0" err="1">
                <a:solidFill>
                  <a:schemeClr val="tx1"/>
                </a:solidFill>
              </a:rPr>
              <a:t>pantherdb</a:t>
            </a:r>
            <a:r>
              <a:rPr lang="en-US" sz="1800" dirty="0">
                <a:solidFill>
                  <a:schemeClr val="tx1"/>
                </a:solidFill>
              </a:rPr>
              <a:t> / </a:t>
            </a:r>
            <a:r>
              <a:rPr lang="en-US" sz="1800" dirty="0" err="1">
                <a:solidFill>
                  <a:schemeClr val="tx1"/>
                </a:solidFill>
              </a:rPr>
              <a:t>geneontology</a:t>
            </a:r>
            <a:r>
              <a:rPr lang="en-US" sz="1800" dirty="0">
                <a:solidFill>
                  <a:schemeClr val="tx1"/>
                </a:solidFill>
              </a:rPr>
              <a:t> / g Profiler </a:t>
            </a:r>
          </a:p>
        </p:txBody>
      </p:sp>
      <p:sp>
        <p:nvSpPr>
          <p:cNvPr id="113" name="Google Shape;11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ru"/>
              <a:t>6</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16449"/>
    </mc:Choice>
    <mc:Fallback xmlns="">
      <p:transition spd="slow" advTm="1644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5A365-D248-3139-7C85-D48C22ADD5D7}"/>
              </a:ext>
            </a:extLst>
          </p:cNvPr>
          <p:cNvSpPr>
            <a:spLocks noGrp="1"/>
          </p:cNvSpPr>
          <p:nvPr>
            <p:ph type="title"/>
          </p:nvPr>
        </p:nvSpPr>
        <p:spPr/>
        <p:txBody>
          <a:bodyPr>
            <a:normAutofit fontScale="90000"/>
          </a:bodyPr>
          <a:lstStyle/>
          <a:p>
            <a:r>
              <a:rPr lang="en-US" dirty="0"/>
              <a:t>Results: target prediction</a:t>
            </a:r>
          </a:p>
        </p:txBody>
      </p:sp>
      <p:sp>
        <p:nvSpPr>
          <p:cNvPr id="3" name="Текст 2">
            <a:extLst>
              <a:ext uri="{FF2B5EF4-FFF2-40B4-BE49-F238E27FC236}">
                <a16:creationId xmlns:a16="http://schemas.microsoft.com/office/drawing/2014/main" id="{7C9D5226-BF0B-AFD4-255A-99F26ED40203}"/>
              </a:ext>
            </a:extLst>
          </p:cNvPr>
          <p:cNvSpPr>
            <a:spLocks noGrp="1"/>
          </p:cNvSpPr>
          <p:nvPr>
            <p:ph type="body" idx="1"/>
          </p:nvPr>
        </p:nvSpPr>
        <p:spPr>
          <a:xfrm>
            <a:off x="4716666" y="1058931"/>
            <a:ext cx="3278472" cy="1169516"/>
          </a:xfrm>
        </p:spPr>
        <p:txBody>
          <a:bodyPr>
            <a:normAutofit fontScale="92500" lnSpcReduction="10000"/>
          </a:bodyPr>
          <a:lstStyle/>
          <a:p>
            <a:pPr marL="228600" indent="0"/>
            <a:r>
              <a:rPr lang="en-US" sz="1600" dirty="0">
                <a:solidFill>
                  <a:schemeClr val="tx1"/>
                </a:solidFill>
              </a:rPr>
              <a:t>Complementary predictions by </a:t>
            </a:r>
            <a:r>
              <a:rPr lang="en-US" sz="1600" dirty="0" err="1">
                <a:solidFill>
                  <a:schemeClr val="tx1"/>
                </a:solidFill>
              </a:rPr>
              <a:t>TargetFinder</a:t>
            </a:r>
            <a:r>
              <a:rPr lang="en-US" sz="1600" dirty="0">
                <a:solidFill>
                  <a:schemeClr val="tx1"/>
                </a:solidFill>
              </a:rPr>
              <a:t> didn’t match correlation of expression between miRNA and mRNA</a:t>
            </a:r>
          </a:p>
        </p:txBody>
      </p:sp>
      <p:sp>
        <p:nvSpPr>
          <p:cNvPr id="4" name="Номер слайда 3">
            <a:extLst>
              <a:ext uri="{FF2B5EF4-FFF2-40B4-BE49-F238E27FC236}">
                <a16:creationId xmlns:a16="http://schemas.microsoft.com/office/drawing/2014/main" id="{5720171C-28BF-5339-4EE9-49BF1925AA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7</a:t>
            </a:fld>
            <a:endParaRPr lang="ru"/>
          </a:p>
        </p:txBody>
      </p:sp>
      <p:pic>
        <p:nvPicPr>
          <p:cNvPr id="1026" name="Picture 2" descr="How to Calculate Jaccard Coefficients in Displayr Using R | R-bloggers">
            <a:extLst>
              <a:ext uri="{FF2B5EF4-FFF2-40B4-BE49-F238E27FC236}">
                <a16:creationId xmlns:a16="http://schemas.microsoft.com/office/drawing/2014/main" id="{8E3479EC-6300-C004-94EF-1D5972BC2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730" y="3432381"/>
            <a:ext cx="1407270" cy="563824"/>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F51B9EFB-4BDE-E06C-E147-F4F89D81426B}"/>
              </a:ext>
            </a:extLst>
          </p:cNvPr>
          <p:cNvPicPr>
            <a:picLocks noChangeAspect="1"/>
          </p:cNvPicPr>
          <p:nvPr/>
        </p:nvPicPr>
        <p:blipFill>
          <a:blip r:embed="rId4"/>
          <a:stretch>
            <a:fillRect/>
          </a:stretch>
        </p:blipFill>
        <p:spPr>
          <a:xfrm>
            <a:off x="101671" y="1024513"/>
            <a:ext cx="4735574" cy="2407868"/>
          </a:xfrm>
          <a:prstGeom prst="rect">
            <a:avLst/>
          </a:prstGeom>
        </p:spPr>
      </p:pic>
      <p:pic>
        <p:nvPicPr>
          <p:cNvPr id="8" name="Рисунок 7">
            <a:extLst>
              <a:ext uri="{FF2B5EF4-FFF2-40B4-BE49-F238E27FC236}">
                <a16:creationId xmlns:a16="http://schemas.microsoft.com/office/drawing/2014/main" id="{02171B3D-74F5-10DB-5E6F-7F9D96F1A44E}"/>
              </a:ext>
            </a:extLst>
          </p:cNvPr>
          <p:cNvPicPr>
            <a:picLocks noChangeAspect="1"/>
          </p:cNvPicPr>
          <p:nvPr/>
        </p:nvPicPr>
        <p:blipFill>
          <a:blip r:embed="rId5"/>
          <a:stretch>
            <a:fillRect/>
          </a:stretch>
        </p:blipFill>
        <p:spPr>
          <a:xfrm>
            <a:off x="4572000" y="2228447"/>
            <a:ext cx="4470329" cy="2272999"/>
          </a:xfrm>
          <a:prstGeom prst="rect">
            <a:avLst/>
          </a:prstGeom>
        </p:spPr>
      </p:pic>
      <p:sp>
        <p:nvSpPr>
          <p:cNvPr id="9" name="TextBox 8">
            <a:extLst>
              <a:ext uri="{FF2B5EF4-FFF2-40B4-BE49-F238E27FC236}">
                <a16:creationId xmlns:a16="http://schemas.microsoft.com/office/drawing/2014/main" id="{461AF14D-2D99-0569-9AFF-7599AFCF6F2B}"/>
              </a:ext>
            </a:extLst>
          </p:cNvPr>
          <p:cNvSpPr txBox="1"/>
          <p:nvPr/>
        </p:nvSpPr>
        <p:spPr>
          <a:xfrm>
            <a:off x="708560" y="3432381"/>
            <a:ext cx="4008105" cy="430887"/>
          </a:xfrm>
          <a:prstGeom prst="rect">
            <a:avLst/>
          </a:prstGeom>
          <a:noFill/>
        </p:spPr>
        <p:txBody>
          <a:bodyPr wrap="square" rtlCol="0">
            <a:spAutoFit/>
          </a:bodyPr>
          <a:lstStyle/>
          <a:p>
            <a:r>
              <a:rPr lang="en-US" sz="1100" b="1" dirty="0">
                <a:solidFill>
                  <a:schemeClr val="accent2">
                    <a:lumMod val="75000"/>
                    <a:lumOff val="25000"/>
                  </a:schemeClr>
                </a:solidFill>
              </a:rPr>
              <a:t>Counts</a:t>
            </a:r>
            <a:r>
              <a:rPr lang="en-US" sz="1100" dirty="0">
                <a:solidFill>
                  <a:schemeClr val="accent2">
                    <a:lumMod val="75000"/>
                    <a:lumOff val="25000"/>
                  </a:schemeClr>
                </a:solidFill>
              </a:rPr>
              <a:t> of intersections miRNA-mRNA colored with</a:t>
            </a:r>
          </a:p>
          <a:p>
            <a:r>
              <a:rPr lang="en-US" sz="1100" dirty="0" err="1">
                <a:solidFill>
                  <a:schemeClr val="accent2">
                    <a:lumMod val="75000"/>
                    <a:lumOff val="25000"/>
                  </a:schemeClr>
                </a:solidFill>
              </a:rPr>
              <a:t>jaccard</a:t>
            </a:r>
            <a:r>
              <a:rPr lang="en-US" sz="1100" dirty="0">
                <a:solidFill>
                  <a:schemeClr val="accent2">
                    <a:lumMod val="75000"/>
                    <a:lumOff val="25000"/>
                  </a:schemeClr>
                </a:solidFill>
              </a:rPr>
              <a:t> intersection index:</a:t>
            </a:r>
          </a:p>
        </p:txBody>
      </p:sp>
      <p:sp>
        <p:nvSpPr>
          <p:cNvPr id="10" name="TextBox 9">
            <a:extLst>
              <a:ext uri="{FF2B5EF4-FFF2-40B4-BE49-F238E27FC236}">
                <a16:creationId xmlns:a16="http://schemas.microsoft.com/office/drawing/2014/main" id="{A7C53D0E-12D0-0C61-88FD-37B63DB18D94}"/>
              </a:ext>
            </a:extLst>
          </p:cNvPr>
          <p:cNvSpPr txBox="1"/>
          <p:nvPr/>
        </p:nvSpPr>
        <p:spPr>
          <a:xfrm>
            <a:off x="5713887" y="4474532"/>
            <a:ext cx="2186553" cy="261610"/>
          </a:xfrm>
          <a:prstGeom prst="rect">
            <a:avLst/>
          </a:prstGeom>
          <a:noFill/>
        </p:spPr>
        <p:txBody>
          <a:bodyPr wrap="square" rtlCol="0">
            <a:spAutoFit/>
          </a:bodyPr>
          <a:lstStyle/>
          <a:p>
            <a:r>
              <a:rPr lang="en-US" sz="1100" dirty="0">
                <a:solidFill>
                  <a:schemeClr val="accent2">
                    <a:lumMod val="75000"/>
                    <a:lumOff val="25000"/>
                  </a:schemeClr>
                </a:solidFill>
              </a:rPr>
              <a:t>Jaccard index value where not 0 </a:t>
            </a:r>
          </a:p>
        </p:txBody>
      </p:sp>
      <p:sp>
        <p:nvSpPr>
          <p:cNvPr id="11" name="TextBox 10">
            <a:extLst>
              <a:ext uri="{FF2B5EF4-FFF2-40B4-BE49-F238E27FC236}">
                <a16:creationId xmlns:a16="http://schemas.microsoft.com/office/drawing/2014/main" id="{D9CDE611-35B3-67D8-FF33-39DD2C64BBAB}"/>
              </a:ext>
            </a:extLst>
          </p:cNvPr>
          <p:cNvSpPr txBox="1"/>
          <p:nvPr/>
        </p:nvSpPr>
        <p:spPr>
          <a:xfrm>
            <a:off x="412059" y="3863268"/>
            <a:ext cx="4114798" cy="954107"/>
          </a:xfrm>
          <a:prstGeom prst="rect">
            <a:avLst/>
          </a:prstGeom>
          <a:noFill/>
        </p:spPr>
        <p:txBody>
          <a:bodyPr wrap="square" rtlCol="0">
            <a:spAutoFit/>
          </a:bodyPr>
          <a:lstStyle/>
          <a:p>
            <a:r>
              <a:rPr lang="en-US" b="0" i="0" dirty="0">
                <a:solidFill>
                  <a:srgbClr val="006699"/>
                </a:solidFill>
                <a:effectLst/>
                <a:latin typeface="-apple-system"/>
              </a:rPr>
              <a:t>Maxim P. Nikitin, Nature Chemistry “Non-complementary strand commutation as a fundamental alternative for information processing by DNA and gene regulation”, 05 January 2023 </a:t>
            </a:r>
            <a:endParaRPr lang="en-US" dirty="0"/>
          </a:p>
        </p:txBody>
      </p:sp>
    </p:spTree>
    <p:extLst>
      <p:ext uri="{BB962C8B-B14F-4D97-AF65-F5344CB8AC3E}">
        <p14:creationId xmlns:p14="http://schemas.microsoft.com/office/powerpoint/2010/main" val="2418597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13">
            <a:extLst>
              <a:ext uri="{FF2B5EF4-FFF2-40B4-BE49-F238E27FC236}">
                <a16:creationId xmlns:a16="http://schemas.microsoft.com/office/drawing/2014/main" id="{31267CAD-C3A3-674E-CAF7-DAB3797892A6}"/>
              </a:ext>
            </a:extLst>
          </p:cNvPr>
          <p:cNvSpPr/>
          <p:nvPr/>
        </p:nvSpPr>
        <p:spPr>
          <a:xfrm>
            <a:off x="7586506" y="144692"/>
            <a:ext cx="1306285" cy="7267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Рисунок 8">
            <a:extLst>
              <a:ext uri="{FF2B5EF4-FFF2-40B4-BE49-F238E27FC236}">
                <a16:creationId xmlns:a16="http://schemas.microsoft.com/office/drawing/2014/main" id="{4F3B4030-4568-A2C5-8E26-92BC99EFA725}"/>
              </a:ext>
            </a:extLst>
          </p:cNvPr>
          <p:cNvPicPr>
            <a:picLocks noChangeAspect="1"/>
          </p:cNvPicPr>
          <p:nvPr/>
        </p:nvPicPr>
        <p:blipFill>
          <a:blip r:embed="rId3"/>
          <a:stretch>
            <a:fillRect/>
          </a:stretch>
        </p:blipFill>
        <p:spPr>
          <a:xfrm>
            <a:off x="67257" y="144692"/>
            <a:ext cx="3590285" cy="4854116"/>
          </a:xfrm>
          <a:prstGeom prst="rect">
            <a:avLst/>
          </a:prstGeom>
        </p:spPr>
      </p:pic>
      <p:sp>
        <p:nvSpPr>
          <p:cNvPr id="10" name="Прямоугольник 9">
            <a:extLst>
              <a:ext uri="{FF2B5EF4-FFF2-40B4-BE49-F238E27FC236}">
                <a16:creationId xmlns:a16="http://schemas.microsoft.com/office/drawing/2014/main" id="{696BF80C-A91E-637B-24EA-F60C2DDD71AF}"/>
              </a:ext>
            </a:extLst>
          </p:cNvPr>
          <p:cNvSpPr/>
          <p:nvPr/>
        </p:nvSpPr>
        <p:spPr>
          <a:xfrm>
            <a:off x="3255665" y="1211943"/>
            <a:ext cx="592853" cy="26365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46DE70D-5663-3301-F8AB-DF8092DC52F2}"/>
              </a:ext>
            </a:extLst>
          </p:cNvPr>
          <p:cNvSpPr>
            <a:spLocks noGrp="1"/>
          </p:cNvSpPr>
          <p:nvPr>
            <p:ph type="title"/>
          </p:nvPr>
        </p:nvSpPr>
        <p:spPr>
          <a:xfrm>
            <a:off x="3255665" y="216063"/>
            <a:ext cx="5084466" cy="557595"/>
          </a:xfrm>
        </p:spPr>
        <p:txBody>
          <a:bodyPr>
            <a:noAutofit/>
          </a:bodyPr>
          <a:lstStyle/>
          <a:p>
            <a:pPr algn="r"/>
            <a:r>
              <a:rPr lang="en-US" sz="2800" dirty="0"/>
              <a:t>Results: phylogenetic analysis</a:t>
            </a:r>
          </a:p>
        </p:txBody>
      </p:sp>
      <p:sp>
        <p:nvSpPr>
          <p:cNvPr id="3" name="Текст 2">
            <a:extLst>
              <a:ext uri="{FF2B5EF4-FFF2-40B4-BE49-F238E27FC236}">
                <a16:creationId xmlns:a16="http://schemas.microsoft.com/office/drawing/2014/main" id="{90AB05C7-B267-BDDF-94F3-622B3ACF4865}"/>
              </a:ext>
            </a:extLst>
          </p:cNvPr>
          <p:cNvSpPr>
            <a:spLocks noGrp="1"/>
          </p:cNvSpPr>
          <p:nvPr>
            <p:ph type="body" idx="1"/>
          </p:nvPr>
        </p:nvSpPr>
        <p:spPr>
          <a:xfrm>
            <a:off x="5658182" y="4194066"/>
            <a:ext cx="2969615" cy="431901"/>
          </a:xfrm>
        </p:spPr>
        <p:txBody>
          <a:bodyPr/>
          <a:lstStyle/>
          <a:p>
            <a:pPr algn="ctr"/>
            <a:r>
              <a:rPr lang="en-US" dirty="0">
                <a:solidFill>
                  <a:schemeClr val="tx1"/>
                </a:solidFill>
              </a:rPr>
              <a:t>Possible duplicates table</a:t>
            </a:r>
          </a:p>
        </p:txBody>
      </p:sp>
      <p:sp>
        <p:nvSpPr>
          <p:cNvPr id="4" name="Номер слайда 3">
            <a:extLst>
              <a:ext uri="{FF2B5EF4-FFF2-40B4-BE49-F238E27FC236}">
                <a16:creationId xmlns:a16="http://schemas.microsoft.com/office/drawing/2014/main" id="{068CEE31-0507-C3F4-F0B1-ACED7DB33E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8</a:t>
            </a:fld>
            <a:endParaRPr lang="ru"/>
          </a:p>
        </p:txBody>
      </p:sp>
      <p:graphicFrame>
        <p:nvGraphicFramePr>
          <p:cNvPr id="12" name="Таблица 12">
            <a:extLst>
              <a:ext uri="{FF2B5EF4-FFF2-40B4-BE49-F238E27FC236}">
                <a16:creationId xmlns:a16="http://schemas.microsoft.com/office/drawing/2014/main" id="{D4995568-C94A-0303-26C7-60C8BFE8F7CB}"/>
              </a:ext>
            </a:extLst>
          </p:cNvPr>
          <p:cNvGraphicFramePr>
            <a:graphicFrameLocks noGrp="1"/>
          </p:cNvGraphicFramePr>
          <p:nvPr>
            <p:extLst>
              <p:ext uri="{D42A27DB-BD31-4B8C-83A1-F6EECF244321}">
                <p14:modId xmlns:p14="http://schemas.microsoft.com/office/powerpoint/2010/main" val="1698986490"/>
              </p:ext>
            </p:extLst>
          </p:nvPr>
        </p:nvGraphicFramePr>
        <p:xfrm>
          <a:off x="3146481" y="995321"/>
          <a:ext cx="5410303" cy="3074861"/>
        </p:xfrm>
        <a:graphic>
          <a:graphicData uri="http://schemas.openxmlformats.org/drawingml/2006/table">
            <a:tbl>
              <a:tblPr firstRow="1" bandRow="1">
                <a:tableStyleId>{7DF18680-E054-41AD-8BC1-D1AEF772440D}</a:tableStyleId>
              </a:tblPr>
              <a:tblGrid>
                <a:gridCol w="2606913">
                  <a:extLst>
                    <a:ext uri="{9D8B030D-6E8A-4147-A177-3AD203B41FA5}">
                      <a16:colId xmlns:a16="http://schemas.microsoft.com/office/drawing/2014/main" val="3869943953"/>
                    </a:ext>
                  </a:extLst>
                </a:gridCol>
                <a:gridCol w="2803390">
                  <a:extLst>
                    <a:ext uri="{9D8B030D-6E8A-4147-A177-3AD203B41FA5}">
                      <a16:colId xmlns:a16="http://schemas.microsoft.com/office/drawing/2014/main" val="3691401494"/>
                    </a:ext>
                  </a:extLst>
                </a:gridCol>
              </a:tblGrid>
              <a:tr h="315031">
                <a:tc>
                  <a:txBody>
                    <a:bodyPr/>
                    <a:lstStyle/>
                    <a:p>
                      <a:r>
                        <a:rPr lang="en-US" sz="1200" dirty="0"/>
                        <a:t>Suspicious gene</a:t>
                      </a:r>
                    </a:p>
                  </a:txBody>
                  <a:tcPr/>
                </a:tc>
                <a:tc>
                  <a:txBody>
                    <a:bodyPr/>
                    <a:lstStyle/>
                    <a:p>
                      <a:r>
                        <a:rPr lang="en-US" sz="1200" dirty="0" err="1"/>
                        <a:t>Sequense</a:t>
                      </a:r>
                      <a:endParaRPr lang="en-US" sz="1200" dirty="0"/>
                    </a:p>
                  </a:txBody>
                  <a:tcPr/>
                </a:tc>
                <a:extLst>
                  <a:ext uri="{0D108BD9-81ED-4DB2-BD59-A6C34878D82A}">
                    <a16:rowId xmlns:a16="http://schemas.microsoft.com/office/drawing/2014/main" val="712509435"/>
                  </a:ext>
                </a:extLst>
              </a:tr>
              <a:tr h="275983">
                <a:tc>
                  <a:txBody>
                    <a:bodyPr/>
                    <a:lstStyle/>
                    <a:p>
                      <a:r>
                        <a:rPr lang="en-US" sz="1200" dirty="0"/>
                        <a:t>lus-miR156e-MIMAT0027184</a:t>
                      </a:r>
                    </a:p>
                  </a:txBody>
                  <a:tcPr/>
                </a:tc>
                <a:tc>
                  <a:txBody>
                    <a:bodyPr/>
                    <a:lstStyle/>
                    <a:p>
                      <a:r>
                        <a:rPr lang="en-US" sz="1200" dirty="0"/>
                        <a:t>UUGACAGAAGAUAGAGAGCAC</a:t>
                      </a:r>
                    </a:p>
                  </a:txBody>
                  <a:tcPr/>
                </a:tc>
                <a:extLst>
                  <a:ext uri="{0D108BD9-81ED-4DB2-BD59-A6C34878D82A}">
                    <a16:rowId xmlns:a16="http://schemas.microsoft.com/office/drawing/2014/main" val="4019837296"/>
                  </a:ext>
                </a:extLst>
              </a:tr>
              <a:tr h="275983">
                <a:tc>
                  <a:txBody>
                    <a:bodyPr/>
                    <a:lstStyle/>
                    <a:p>
                      <a:r>
                        <a:rPr lang="en-US" sz="1200" dirty="0"/>
                        <a:t>scaffold27:908590-908722</a:t>
                      </a:r>
                    </a:p>
                  </a:txBody>
                  <a:tcPr/>
                </a:tc>
                <a:tc>
                  <a:txBody>
                    <a:bodyPr/>
                    <a:lstStyle/>
                    <a:p>
                      <a:r>
                        <a:rPr lang="en-US" sz="1200" b="1" dirty="0">
                          <a:solidFill>
                            <a:srgbClr val="FF0000"/>
                          </a:solidFill>
                        </a:rPr>
                        <a:t>C</a:t>
                      </a:r>
                      <a:r>
                        <a:rPr lang="en-US" sz="1200" dirty="0"/>
                        <a:t>UGACAGAAGA</a:t>
                      </a:r>
                      <a:r>
                        <a:rPr lang="en-US" sz="1200" b="1" dirty="0">
                          <a:solidFill>
                            <a:srgbClr val="FF0000"/>
                          </a:solidFill>
                        </a:rPr>
                        <a:t>G</a:t>
                      </a:r>
                      <a:r>
                        <a:rPr lang="en-US" sz="1200" dirty="0"/>
                        <a:t>AG</a:t>
                      </a:r>
                      <a:r>
                        <a:rPr lang="en-US" sz="1200" b="1" dirty="0">
                          <a:solidFill>
                            <a:srgbClr val="FF0000"/>
                          </a:solidFill>
                        </a:rPr>
                        <a:t>U</a:t>
                      </a:r>
                      <a:r>
                        <a:rPr lang="en-US" sz="1200" dirty="0"/>
                        <a:t>GAGCAC</a:t>
                      </a:r>
                    </a:p>
                  </a:txBody>
                  <a:tcPr/>
                </a:tc>
                <a:extLst>
                  <a:ext uri="{0D108BD9-81ED-4DB2-BD59-A6C34878D82A}">
                    <a16:rowId xmlns:a16="http://schemas.microsoft.com/office/drawing/2014/main" val="1485476782"/>
                  </a:ext>
                </a:extLst>
              </a:tr>
              <a:tr h="275983">
                <a:tc>
                  <a:txBody>
                    <a:bodyPr/>
                    <a:lstStyle/>
                    <a:p>
                      <a:r>
                        <a:rPr lang="en-US" sz="1200" dirty="0"/>
                        <a:t>lus-miR171i-MIMAT0027224</a:t>
                      </a:r>
                    </a:p>
                  </a:txBody>
                  <a:tcPr/>
                </a:tc>
                <a:tc>
                  <a:txBody>
                    <a:bodyPr/>
                    <a:lstStyle/>
                    <a:p>
                      <a:r>
                        <a:rPr lang="en-US" sz="1200" dirty="0"/>
                        <a:t>UUGAGCCGUGCCAAUAUCACG</a:t>
                      </a:r>
                    </a:p>
                  </a:txBody>
                  <a:tcPr/>
                </a:tc>
                <a:extLst>
                  <a:ext uri="{0D108BD9-81ED-4DB2-BD59-A6C34878D82A}">
                    <a16:rowId xmlns:a16="http://schemas.microsoft.com/office/drawing/2014/main" val="1869998536"/>
                  </a:ext>
                </a:extLst>
              </a:tr>
              <a:tr h="275983">
                <a:tc>
                  <a:txBody>
                    <a:bodyPr/>
                    <a:lstStyle/>
                    <a:p>
                      <a:r>
                        <a:rPr lang="en-US" sz="1200" dirty="0"/>
                        <a:t>scaffold2:936459-936552</a:t>
                      </a:r>
                    </a:p>
                  </a:txBody>
                  <a:tcPr/>
                </a:tc>
                <a:tc>
                  <a:txBody>
                    <a:bodyPr/>
                    <a:lstStyle/>
                    <a:p>
                      <a:r>
                        <a:rPr lang="en-US" sz="1200" dirty="0"/>
                        <a:t>UUGAGCCG</a:t>
                      </a:r>
                      <a:r>
                        <a:rPr lang="en-US" sz="1200" b="1" dirty="0">
                          <a:solidFill>
                            <a:srgbClr val="FF0000"/>
                          </a:solidFill>
                        </a:rPr>
                        <a:t>C</a:t>
                      </a:r>
                      <a:r>
                        <a:rPr lang="en-US" sz="1200" dirty="0"/>
                        <a:t>GCCAAUAUCAC</a:t>
                      </a:r>
                      <a:r>
                        <a:rPr lang="en-US" sz="1200" b="1" dirty="0">
                          <a:solidFill>
                            <a:srgbClr val="FF0000"/>
                          </a:solidFill>
                        </a:rPr>
                        <a:t>U</a:t>
                      </a:r>
                    </a:p>
                  </a:txBody>
                  <a:tcPr/>
                </a:tc>
                <a:extLst>
                  <a:ext uri="{0D108BD9-81ED-4DB2-BD59-A6C34878D82A}">
                    <a16:rowId xmlns:a16="http://schemas.microsoft.com/office/drawing/2014/main" val="1371327431"/>
                  </a:ext>
                </a:extLst>
              </a:tr>
              <a:tr h="275983">
                <a:tc>
                  <a:txBody>
                    <a:bodyPr/>
                    <a:lstStyle/>
                    <a:p>
                      <a:r>
                        <a:rPr lang="en-US" sz="1200" dirty="0"/>
                        <a:t>lus-miR399g-MIMAT0027188</a:t>
                      </a:r>
                    </a:p>
                  </a:txBody>
                  <a:tcPr/>
                </a:tc>
                <a:tc>
                  <a:txBody>
                    <a:bodyPr/>
                    <a:lstStyle/>
                    <a:p>
                      <a:r>
                        <a:rPr lang="en-US" sz="1200" dirty="0"/>
                        <a:t>UGCCAAAGGAGAUUUGCCCAG</a:t>
                      </a:r>
                    </a:p>
                  </a:txBody>
                  <a:tcPr/>
                </a:tc>
                <a:extLst>
                  <a:ext uri="{0D108BD9-81ED-4DB2-BD59-A6C34878D82A}">
                    <a16:rowId xmlns:a16="http://schemas.microsoft.com/office/drawing/2014/main" val="829769249"/>
                  </a:ext>
                </a:extLst>
              </a:tr>
              <a:tr h="275983">
                <a:tc>
                  <a:txBody>
                    <a:bodyPr/>
                    <a:lstStyle/>
                    <a:p>
                      <a:r>
                        <a:rPr lang="en-US" sz="1200" dirty="0"/>
                        <a:t>scaffold96:141603-141690</a:t>
                      </a:r>
                    </a:p>
                  </a:txBody>
                  <a:tcPr/>
                </a:tc>
                <a:tc>
                  <a:txBody>
                    <a:bodyPr/>
                    <a:lstStyle/>
                    <a:p>
                      <a:r>
                        <a:rPr lang="en-US" sz="1200" dirty="0"/>
                        <a:t>UGCCAAAGGAGA</a:t>
                      </a:r>
                      <a:r>
                        <a:rPr lang="en-US" sz="1200" b="1" dirty="0">
                          <a:solidFill>
                            <a:srgbClr val="FF0000"/>
                          </a:solidFill>
                        </a:rPr>
                        <a:t>G</a:t>
                      </a:r>
                      <a:r>
                        <a:rPr lang="en-US" sz="1200" dirty="0"/>
                        <a:t>UUGCCC</a:t>
                      </a:r>
                      <a:r>
                        <a:rPr lang="en-US" sz="1200" b="1" dirty="0">
                          <a:solidFill>
                            <a:srgbClr val="FF0000"/>
                          </a:solidFill>
                        </a:rPr>
                        <a:t>U</a:t>
                      </a:r>
                      <a:r>
                        <a:rPr lang="en-US" sz="1200" dirty="0"/>
                        <a:t>G</a:t>
                      </a:r>
                    </a:p>
                  </a:txBody>
                  <a:tcPr/>
                </a:tc>
                <a:extLst>
                  <a:ext uri="{0D108BD9-81ED-4DB2-BD59-A6C34878D82A}">
                    <a16:rowId xmlns:a16="http://schemas.microsoft.com/office/drawing/2014/main" val="774108356"/>
                  </a:ext>
                </a:extLst>
              </a:tr>
              <a:tr h="275983">
                <a:tc>
                  <a:txBody>
                    <a:bodyPr/>
                    <a:lstStyle/>
                    <a:p>
                      <a:r>
                        <a:rPr lang="en-US" sz="1200" dirty="0"/>
                        <a:t>lus-miR159c-MIMAT0027235</a:t>
                      </a:r>
                    </a:p>
                  </a:txBody>
                  <a:tcPr/>
                </a:tc>
                <a:tc>
                  <a:txBody>
                    <a:bodyPr/>
                    <a:lstStyle/>
                    <a:p>
                      <a:r>
                        <a:rPr lang="en-US" sz="1200" dirty="0"/>
                        <a:t>UUUGGAUUGAAGGGAGCUCU</a:t>
                      </a:r>
                      <a:r>
                        <a:rPr lang="en-US" sz="1200" b="0" dirty="0">
                          <a:solidFill>
                            <a:schemeClr val="tx1"/>
                          </a:solidFill>
                        </a:rPr>
                        <a:t>U</a:t>
                      </a:r>
                    </a:p>
                  </a:txBody>
                  <a:tcPr/>
                </a:tc>
                <a:extLst>
                  <a:ext uri="{0D108BD9-81ED-4DB2-BD59-A6C34878D82A}">
                    <a16:rowId xmlns:a16="http://schemas.microsoft.com/office/drawing/2014/main" val="2586716357"/>
                  </a:ext>
                </a:extLst>
              </a:tr>
              <a:tr h="275983">
                <a:tc>
                  <a:txBody>
                    <a:bodyPr/>
                    <a:lstStyle/>
                    <a:p>
                      <a:r>
                        <a:rPr lang="en-US" sz="1200" dirty="0"/>
                        <a:t>scaffold687:294814-295045</a:t>
                      </a:r>
                    </a:p>
                  </a:txBody>
                  <a:tcPr/>
                </a:tc>
                <a:tc>
                  <a:txBody>
                    <a:bodyPr/>
                    <a:lstStyle/>
                    <a:p>
                      <a:r>
                        <a:rPr lang="en-US" sz="1200" dirty="0"/>
                        <a:t>UUUGGAUUGAAGGGAGCUCU</a:t>
                      </a:r>
                      <a:r>
                        <a:rPr lang="en-US" sz="1200" b="1" dirty="0">
                          <a:solidFill>
                            <a:srgbClr val="C00000"/>
                          </a:solidFill>
                        </a:rPr>
                        <a:t>_</a:t>
                      </a:r>
                    </a:p>
                  </a:txBody>
                  <a:tcPr/>
                </a:tc>
                <a:extLst>
                  <a:ext uri="{0D108BD9-81ED-4DB2-BD59-A6C34878D82A}">
                    <a16:rowId xmlns:a16="http://schemas.microsoft.com/office/drawing/2014/main" val="3454837525"/>
                  </a:ext>
                </a:extLst>
              </a:tr>
              <a:tr h="275983">
                <a:tc>
                  <a:txBody>
                    <a:bodyPr/>
                    <a:lstStyle/>
                    <a:p>
                      <a:r>
                        <a:rPr lang="en-US" sz="1200" dirty="0"/>
                        <a:t>scaffold1324:97590-97686</a:t>
                      </a:r>
                    </a:p>
                  </a:txBody>
                  <a:tcPr/>
                </a:tc>
                <a:tc>
                  <a:txBody>
                    <a:bodyPr/>
                    <a:lstStyle/>
                    <a:p>
                      <a:r>
                        <a:rPr lang="en-US" sz="1200" dirty="0"/>
                        <a:t>AGUAGGCAACGUUCUGGCUCC</a:t>
                      </a:r>
                    </a:p>
                  </a:txBody>
                  <a:tcPr/>
                </a:tc>
                <a:extLst>
                  <a:ext uri="{0D108BD9-81ED-4DB2-BD59-A6C34878D82A}">
                    <a16:rowId xmlns:a16="http://schemas.microsoft.com/office/drawing/2014/main" val="3323252694"/>
                  </a:ext>
                </a:extLst>
              </a:tr>
              <a:tr h="275983">
                <a:tc>
                  <a:txBody>
                    <a:bodyPr/>
                    <a:lstStyle/>
                    <a:p>
                      <a:r>
                        <a:rPr lang="en-US" sz="1200" dirty="0"/>
                        <a:t>scaffold1324:97549-97686</a:t>
                      </a:r>
                    </a:p>
                  </a:txBody>
                  <a:tcPr/>
                </a:tc>
                <a:tc>
                  <a:txBody>
                    <a:bodyPr/>
                    <a:lstStyle/>
                    <a:p>
                      <a:r>
                        <a:rPr lang="en-US" sz="1200" dirty="0"/>
                        <a:t>AGUAGGCAACGUUCUGGCUC</a:t>
                      </a:r>
                      <a:r>
                        <a:rPr lang="en-US" sz="1200" b="1" dirty="0">
                          <a:solidFill>
                            <a:srgbClr val="FF0000"/>
                          </a:solidFill>
                        </a:rPr>
                        <a:t>U</a:t>
                      </a:r>
                    </a:p>
                  </a:txBody>
                  <a:tcPr/>
                </a:tc>
                <a:extLst>
                  <a:ext uri="{0D108BD9-81ED-4DB2-BD59-A6C34878D82A}">
                    <a16:rowId xmlns:a16="http://schemas.microsoft.com/office/drawing/2014/main" val="1148284844"/>
                  </a:ext>
                </a:extLst>
              </a:tr>
            </a:tbl>
          </a:graphicData>
        </a:graphic>
      </p:graphicFrame>
      <p:sp>
        <p:nvSpPr>
          <p:cNvPr id="13" name="TextBox 12">
            <a:extLst>
              <a:ext uri="{FF2B5EF4-FFF2-40B4-BE49-F238E27FC236}">
                <a16:creationId xmlns:a16="http://schemas.microsoft.com/office/drawing/2014/main" id="{49603965-C05F-83CD-84AF-BE51318B6D95}"/>
              </a:ext>
            </a:extLst>
          </p:cNvPr>
          <p:cNvSpPr txBox="1"/>
          <p:nvPr/>
        </p:nvSpPr>
        <p:spPr>
          <a:xfrm>
            <a:off x="2354104" y="4106763"/>
            <a:ext cx="2502039" cy="738664"/>
          </a:xfrm>
          <a:prstGeom prst="rect">
            <a:avLst/>
          </a:prstGeom>
          <a:noFill/>
        </p:spPr>
        <p:txBody>
          <a:bodyPr wrap="square" rtlCol="0">
            <a:spAutoFit/>
          </a:bodyPr>
          <a:lstStyle/>
          <a:p>
            <a:r>
              <a:rPr lang="en-US" dirty="0"/>
              <a:t>miRNA phylogenetic tree</a:t>
            </a:r>
            <a:endParaRPr lang="ru-RU" dirty="0"/>
          </a:p>
          <a:p>
            <a:r>
              <a:rPr lang="ru-RU" dirty="0"/>
              <a:t>(</a:t>
            </a:r>
            <a:r>
              <a:rPr lang="en-US" dirty="0"/>
              <a:t>colored branches – families,</a:t>
            </a:r>
          </a:p>
          <a:p>
            <a:r>
              <a:rPr lang="en-US" dirty="0"/>
              <a:t>red labels – new scaffolds</a:t>
            </a:r>
            <a:r>
              <a:rPr lang="ru-RU" dirty="0"/>
              <a:t>)</a:t>
            </a:r>
            <a:endParaRPr lang="en-US" dirty="0"/>
          </a:p>
        </p:txBody>
      </p:sp>
    </p:spTree>
    <p:extLst>
      <p:ext uri="{BB962C8B-B14F-4D97-AF65-F5344CB8AC3E}">
        <p14:creationId xmlns:p14="http://schemas.microsoft.com/office/powerpoint/2010/main" val="3362303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17BD23-BD8E-8A9E-27A1-5526CFDCC9C5}"/>
              </a:ext>
            </a:extLst>
          </p:cNvPr>
          <p:cNvSpPr>
            <a:spLocks noGrp="1"/>
          </p:cNvSpPr>
          <p:nvPr>
            <p:ph type="title"/>
          </p:nvPr>
        </p:nvSpPr>
        <p:spPr/>
        <p:txBody>
          <a:bodyPr>
            <a:normAutofit fontScale="90000"/>
          </a:bodyPr>
          <a:lstStyle/>
          <a:p>
            <a:r>
              <a:rPr lang="en-US" dirty="0"/>
              <a:t>Results: Pathway analysis</a:t>
            </a:r>
          </a:p>
        </p:txBody>
      </p:sp>
      <p:sp>
        <p:nvSpPr>
          <p:cNvPr id="3" name="Текст 2">
            <a:extLst>
              <a:ext uri="{FF2B5EF4-FFF2-40B4-BE49-F238E27FC236}">
                <a16:creationId xmlns:a16="http://schemas.microsoft.com/office/drawing/2014/main" id="{61036B44-B8D4-1E03-AE48-43D12946506F}"/>
              </a:ext>
            </a:extLst>
          </p:cNvPr>
          <p:cNvSpPr>
            <a:spLocks noGrp="1"/>
          </p:cNvSpPr>
          <p:nvPr>
            <p:ph type="body" idx="1"/>
          </p:nvPr>
        </p:nvSpPr>
        <p:spPr/>
        <p:txBody>
          <a:bodyPr>
            <a:normAutofit/>
          </a:bodyPr>
          <a:lstStyle/>
          <a:p>
            <a:r>
              <a:rPr lang="en-US" sz="1600" dirty="0">
                <a:solidFill>
                  <a:schemeClr val="tx1"/>
                </a:solidFill>
              </a:rPr>
              <a:t>From correlation – top clusters by statistically significant downregulation</a:t>
            </a:r>
          </a:p>
          <a:p>
            <a:endParaRPr lang="en-US" sz="1600" dirty="0">
              <a:solidFill>
                <a:schemeClr val="tx1"/>
              </a:solidFill>
            </a:endParaRPr>
          </a:p>
          <a:p>
            <a:r>
              <a:rPr lang="en-US" sz="1600" dirty="0">
                <a:solidFill>
                  <a:schemeClr val="tx1"/>
                </a:solidFill>
              </a:rPr>
              <a:t>Clusters: blue and red</a:t>
            </a:r>
          </a:p>
          <a:p>
            <a:endParaRPr lang="en-US" sz="1600" dirty="0">
              <a:solidFill>
                <a:schemeClr val="tx1"/>
              </a:solidFill>
            </a:endParaRPr>
          </a:p>
          <a:p>
            <a:r>
              <a:rPr lang="en-US" sz="1600" dirty="0">
                <a:solidFill>
                  <a:schemeClr val="tx1"/>
                </a:solidFill>
              </a:rPr>
              <a:t>In clusters: top ~200 genes by MAD statistic</a:t>
            </a:r>
          </a:p>
          <a:p>
            <a:endParaRPr lang="en-US" sz="1600" dirty="0">
              <a:solidFill>
                <a:schemeClr val="tx1"/>
              </a:solidFill>
            </a:endParaRPr>
          </a:p>
          <a:p>
            <a:r>
              <a:rPr lang="en-US" sz="1600" dirty="0">
                <a:solidFill>
                  <a:schemeClr val="tx1"/>
                </a:solidFill>
              </a:rPr>
              <a:t>Clusters downregulated by:</a:t>
            </a:r>
          </a:p>
          <a:p>
            <a:r>
              <a:rPr lang="en-US" sz="1600" dirty="0">
                <a:solidFill>
                  <a:schemeClr val="accent1">
                    <a:lumMod val="50000"/>
                  </a:schemeClr>
                </a:solidFill>
              </a:rPr>
              <a:t>Blue</a:t>
            </a:r>
            <a:r>
              <a:rPr lang="en-US" sz="1600" dirty="0">
                <a:solidFill>
                  <a:schemeClr val="tx1"/>
                </a:solidFill>
              </a:rPr>
              <a:t>: miR396a, miR396b, miR396d, miR397a, miR398d, miR167b, scaffold475:1427781-1427948, scaffold27:908590-908722</a:t>
            </a:r>
          </a:p>
          <a:p>
            <a:r>
              <a:rPr lang="en-US" sz="1600" dirty="0">
                <a:solidFill>
                  <a:srgbClr val="C00000"/>
                </a:solidFill>
              </a:rPr>
              <a:t>Red</a:t>
            </a:r>
            <a:r>
              <a:rPr lang="en-US" sz="1600" dirty="0">
                <a:solidFill>
                  <a:schemeClr val="tx1"/>
                </a:solidFill>
              </a:rPr>
              <a:t>: miR166d, miR166b, miR166k, scaffold2739:52822-52899</a:t>
            </a:r>
          </a:p>
        </p:txBody>
      </p:sp>
      <p:sp>
        <p:nvSpPr>
          <p:cNvPr id="4" name="Номер слайда 3">
            <a:extLst>
              <a:ext uri="{FF2B5EF4-FFF2-40B4-BE49-F238E27FC236}">
                <a16:creationId xmlns:a16="http://schemas.microsoft.com/office/drawing/2014/main" id="{C0D469F3-B184-C22B-4828-57EB509211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9</a:t>
            </a:fld>
            <a:endParaRPr lang="ru"/>
          </a:p>
        </p:txBody>
      </p:sp>
    </p:spTree>
    <p:extLst>
      <p:ext uri="{BB962C8B-B14F-4D97-AF65-F5344CB8AC3E}">
        <p14:creationId xmlns:p14="http://schemas.microsoft.com/office/powerpoint/2010/main" val="372563802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2433</TotalTime>
  <Words>1549</Words>
  <Application>Microsoft Office PowerPoint</Application>
  <PresentationFormat>Экран (16:9)</PresentationFormat>
  <Paragraphs>173</Paragraphs>
  <Slides>24</Slides>
  <Notes>20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24</vt:i4>
      </vt:variant>
    </vt:vector>
  </HeadingPairs>
  <TitlesOfParts>
    <vt:vector size="28" baseType="lpstr">
      <vt:lpstr>-apple-system</vt:lpstr>
      <vt:lpstr>Arial</vt:lpstr>
      <vt:lpstr>Calibri</vt:lpstr>
      <vt:lpstr>Simple Light</vt:lpstr>
      <vt:lpstr>Studying miRNA and mRNA expression in fiber formation in flax</vt:lpstr>
      <vt:lpstr>Introduction</vt:lpstr>
      <vt:lpstr>Experimental design</vt:lpstr>
      <vt:lpstr>Previous studies</vt:lpstr>
      <vt:lpstr>Aim and tasks</vt:lpstr>
      <vt:lpstr>Project design/tools/methods</vt:lpstr>
      <vt:lpstr>Results: target prediction</vt:lpstr>
      <vt:lpstr>Results: phylogenetic analysis</vt:lpstr>
      <vt:lpstr>Results: Pathway analysis</vt:lpstr>
      <vt:lpstr>Презентация PowerPoint</vt:lpstr>
      <vt:lpstr>Презентация PowerPoint</vt:lpstr>
      <vt:lpstr>Презентация PowerPoint</vt:lpstr>
      <vt:lpstr>Summary</vt:lpstr>
      <vt:lpstr>THANK YOU FOR YOUR TIME!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sRNA and mRNA expression in fiber formation in flax</dc:title>
  <dc:creator>Дана Жетесова</dc:creator>
  <cp:lastModifiedBy>Дана Жетесова</cp:lastModifiedBy>
  <cp:revision>21</cp:revision>
  <dcterms:modified xsi:type="dcterms:W3CDTF">2023-01-25T23:24:07Z</dcterms:modified>
</cp:coreProperties>
</file>